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ora" charset="1" panose="00000500000000000000"/>
      <p:regular r:id="rId16"/>
    </p:embeddedFont>
    <p:embeddedFont>
      <p:font typeface="Source Sans 3" charset="1" panose="020B0303030403020204"/>
      <p:regular r:id="rId17"/>
    </p:embeddedFont>
    <p:embeddedFont>
      <p:font typeface="Source Sans 3 Bold" charset="1" panose="020B0303030403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3181647"/>
            <a:ext cx="9335691" cy="177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Digital KYC Verification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5314206"/>
            <a:ext cx="9335691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A secure, automated, and user-friendly solution to revolutionize customer onboarding in finance.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5155" y="6627316"/>
            <a:ext cx="933569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Presented by RISHAV BORA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99352"/>
            <a:chOff x="0" y="0"/>
            <a:chExt cx="9144000" cy="1373247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32511"/>
            </a:xfrm>
            <a:custGeom>
              <a:avLst/>
              <a:gdLst/>
              <a:ahLst/>
              <a:cxnLst/>
              <a:rect r="r" b="b" t="t" l="l"/>
              <a:pathLst>
                <a:path h="13732511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32511"/>
                  </a:lnTo>
                  <a:lnTo>
                    <a:pt x="0" y="13732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71047" y="629245"/>
            <a:ext cx="7305824" cy="55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437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Conclusion: A Modern KYC Solution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656760" y="1519386"/>
            <a:ext cx="9832479" cy="1635026"/>
            <a:chOff x="0" y="0"/>
            <a:chExt cx="13109972" cy="21800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3071855" cy="2141982"/>
            </a:xfrm>
            <a:custGeom>
              <a:avLst/>
              <a:gdLst/>
              <a:ahLst/>
              <a:cxnLst/>
              <a:rect r="r" b="b" t="t" l="l"/>
              <a:pathLst>
                <a:path h="2141982" w="13071855">
                  <a:moveTo>
                    <a:pt x="0" y="46482"/>
                  </a:moveTo>
                  <a:cubicBezTo>
                    <a:pt x="0" y="20828"/>
                    <a:pt x="21082" y="0"/>
                    <a:pt x="47117" y="0"/>
                  </a:cubicBezTo>
                  <a:lnTo>
                    <a:pt x="13024738" y="0"/>
                  </a:lnTo>
                  <a:cubicBezTo>
                    <a:pt x="13050774" y="0"/>
                    <a:pt x="13071855" y="20828"/>
                    <a:pt x="13071855" y="46482"/>
                  </a:cubicBezTo>
                  <a:lnTo>
                    <a:pt x="13071855" y="2095500"/>
                  </a:lnTo>
                  <a:cubicBezTo>
                    <a:pt x="13071855" y="2121154"/>
                    <a:pt x="13050774" y="2141982"/>
                    <a:pt x="13024738" y="2141982"/>
                  </a:cubicBezTo>
                  <a:lnTo>
                    <a:pt x="47117" y="2141982"/>
                  </a:lnTo>
                  <a:cubicBezTo>
                    <a:pt x="21082" y="2141982"/>
                    <a:pt x="0" y="2121154"/>
                    <a:pt x="0" y="2095500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09955" cy="2180082"/>
            </a:xfrm>
            <a:custGeom>
              <a:avLst/>
              <a:gdLst/>
              <a:ahLst/>
              <a:cxnLst/>
              <a:rect r="r" b="b" t="t" l="l"/>
              <a:pathLst>
                <a:path h="2180082" w="13109955">
                  <a:moveTo>
                    <a:pt x="0" y="65532"/>
                  </a:moveTo>
                  <a:cubicBezTo>
                    <a:pt x="0" y="29083"/>
                    <a:pt x="29845" y="0"/>
                    <a:pt x="66167" y="0"/>
                  </a:cubicBezTo>
                  <a:lnTo>
                    <a:pt x="13043788" y="0"/>
                  </a:lnTo>
                  <a:lnTo>
                    <a:pt x="13043788" y="19050"/>
                  </a:lnTo>
                  <a:lnTo>
                    <a:pt x="13043788" y="0"/>
                  </a:lnTo>
                  <a:cubicBezTo>
                    <a:pt x="13080110" y="0"/>
                    <a:pt x="13109955" y="29083"/>
                    <a:pt x="13109955" y="65532"/>
                  </a:cubicBezTo>
                  <a:lnTo>
                    <a:pt x="13090905" y="65532"/>
                  </a:lnTo>
                  <a:lnTo>
                    <a:pt x="13109955" y="65532"/>
                  </a:lnTo>
                  <a:lnTo>
                    <a:pt x="13109955" y="2114550"/>
                  </a:lnTo>
                  <a:lnTo>
                    <a:pt x="13090905" y="2114550"/>
                  </a:lnTo>
                  <a:lnTo>
                    <a:pt x="13109955" y="2114550"/>
                  </a:lnTo>
                  <a:cubicBezTo>
                    <a:pt x="13109955" y="2150999"/>
                    <a:pt x="13080110" y="2180082"/>
                    <a:pt x="13043788" y="2180082"/>
                  </a:cubicBezTo>
                  <a:lnTo>
                    <a:pt x="13043788" y="2161032"/>
                  </a:lnTo>
                  <a:lnTo>
                    <a:pt x="13043788" y="2180082"/>
                  </a:lnTo>
                  <a:lnTo>
                    <a:pt x="66167" y="2180082"/>
                  </a:lnTo>
                  <a:lnTo>
                    <a:pt x="66167" y="2161032"/>
                  </a:lnTo>
                  <a:lnTo>
                    <a:pt x="66167" y="2180082"/>
                  </a:lnTo>
                  <a:cubicBezTo>
                    <a:pt x="29845" y="2180082"/>
                    <a:pt x="0" y="2150999"/>
                    <a:pt x="0" y="2114550"/>
                  </a:cubicBezTo>
                  <a:lnTo>
                    <a:pt x="0" y="65532"/>
                  </a:lnTo>
                  <a:lnTo>
                    <a:pt x="19050" y="65532"/>
                  </a:lnTo>
                  <a:lnTo>
                    <a:pt x="0" y="65532"/>
                  </a:lnTo>
                  <a:moveTo>
                    <a:pt x="38100" y="65532"/>
                  </a:moveTo>
                  <a:lnTo>
                    <a:pt x="38100" y="2114550"/>
                  </a:lnTo>
                  <a:lnTo>
                    <a:pt x="19050" y="2114550"/>
                  </a:lnTo>
                  <a:lnTo>
                    <a:pt x="38100" y="2114550"/>
                  </a:lnTo>
                  <a:cubicBezTo>
                    <a:pt x="38100" y="2129409"/>
                    <a:pt x="50419" y="2141982"/>
                    <a:pt x="66167" y="2141982"/>
                  </a:cubicBezTo>
                  <a:lnTo>
                    <a:pt x="13043788" y="2141982"/>
                  </a:lnTo>
                  <a:cubicBezTo>
                    <a:pt x="13059536" y="2141982"/>
                    <a:pt x="13071855" y="2129409"/>
                    <a:pt x="13071855" y="2114550"/>
                  </a:cubicBezTo>
                  <a:lnTo>
                    <a:pt x="13071855" y="65532"/>
                  </a:lnTo>
                  <a:cubicBezTo>
                    <a:pt x="13071855" y="50673"/>
                    <a:pt x="13059536" y="38100"/>
                    <a:pt x="13043788" y="38100"/>
                  </a:cubicBezTo>
                  <a:lnTo>
                    <a:pt x="66167" y="38100"/>
                  </a:lnTo>
                  <a:lnTo>
                    <a:pt x="66167" y="19050"/>
                  </a:lnTo>
                  <a:lnTo>
                    <a:pt x="66167" y="38100"/>
                  </a:lnTo>
                  <a:cubicBezTo>
                    <a:pt x="50419" y="38100"/>
                    <a:pt x="38100" y="50673"/>
                    <a:pt x="38100" y="65532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560320" y="1422946"/>
            <a:ext cx="278755" cy="278755"/>
            <a:chOff x="0" y="0"/>
            <a:chExt cx="371673" cy="37167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371729" cy="371729"/>
            </a:xfrm>
            <a:custGeom>
              <a:avLst/>
              <a:gdLst/>
              <a:ahLst/>
              <a:cxnLst/>
              <a:rect r="r" b="b" t="t" l="l"/>
              <a:pathLst>
                <a:path h="371729" w="371729">
                  <a:moveTo>
                    <a:pt x="0" y="0"/>
                  </a:moveTo>
                  <a:lnTo>
                    <a:pt x="371729" y="0"/>
                  </a:lnTo>
                  <a:lnTo>
                    <a:pt x="371729" y="371729"/>
                  </a:lnTo>
                  <a:lnTo>
                    <a:pt x="0" y="37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4" b="1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306925" y="2972097"/>
            <a:ext cx="278755" cy="278755"/>
            <a:chOff x="0" y="0"/>
            <a:chExt cx="371673" cy="37167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371729" cy="371729"/>
            </a:xfrm>
            <a:custGeom>
              <a:avLst/>
              <a:gdLst/>
              <a:ahLst/>
              <a:cxnLst/>
              <a:rect r="r" b="b" t="t" l="l"/>
              <a:pathLst>
                <a:path h="371729" w="371729">
                  <a:moveTo>
                    <a:pt x="0" y="0"/>
                  </a:moveTo>
                  <a:lnTo>
                    <a:pt x="371729" y="0"/>
                  </a:lnTo>
                  <a:lnTo>
                    <a:pt x="371729" y="371729"/>
                  </a:lnTo>
                  <a:lnTo>
                    <a:pt x="0" y="37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4" b="1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048030" y="1901130"/>
            <a:ext cx="27329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Technically Sound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48030" y="2324844"/>
            <a:ext cx="9049941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Robust architecture ensures reliability and performance.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656760" y="3358009"/>
            <a:ext cx="9832479" cy="1635026"/>
            <a:chOff x="0" y="0"/>
            <a:chExt cx="13109972" cy="21800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9050" y="19050"/>
              <a:ext cx="13071855" cy="2141982"/>
            </a:xfrm>
            <a:custGeom>
              <a:avLst/>
              <a:gdLst/>
              <a:ahLst/>
              <a:cxnLst/>
              <a:rect r="r" b="b" t="t" l="l"/>
              <a:pathLst>
                <a:path h="2141982" w="13071855">
                  <a:moveTo>
                    <a:pt x="0" y="46482"/>
                  </a:moveTo>
                  <a:cubicBezTo>
                    <a:pt x="0" y="20828"/>
                    <a:pt x="21082" y="0"/>
                    <a:pt x="47117" y="0"/>
                  </a:cubicBezTo>
                  <a:lnTo>
                    <a:pt x="13024738" y="0"/>
                  </a:lnTo>
                  <a:cubicBezTo>
                    <a:pt x="13050774" y="0"/>
                    <a:pt x="13071855" y="20828"/>
                    <a:pt x="13071855" y="46482"/>
                  </a:cubicBezTo>
                  <a:lnTo>
                    <a:pt x="13071855" y="2095500"/>
                  </a:lnTo>
                  <a:cubicBezTo>
                    <a:pt x="13071855" y="2121154"/>
                    <a:pt x="13050774" y="2141982"/>
                    <a:pt x="13024738" y="2141982"/>
                  </a:cubicBezTo>
                  <a:lnTo>
                    <a:pt x="47117" y="2141982"/>
                  </a:lnTo>
                  <a:cubicBezTo>
                    <a:pt x="21082" y="2141982"/>
                    <a:pt x="0" y="2121154"/>
                    <a:pt x="0" y="2095500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109955" cy="2180082"/>
            </a:xfrm>
            <a:custGeom>
              <a:avLst/>
              <a:gdLst/>
              <a:ahLst/>
              <a:cxnLst/>
              <a:rect r="r" b="b" t="t" l="l"/>
              <a:pathLst>
                <a:path h="2180082" w="13109955">
                  <a:moveTo>
                    <a:pt x="0" y="65532"/>
                  </a:moveTo>
                  <a:cubicBezTo>
                    <a:pt x="0" y="29083"/>
                    <a:pt x="29845" y="0"/>
                    <a:pt x="66167" y="0"/>
                  </a:cubicBezTo>
                  <a:lnTo>
                    <a:pt x="13043788" y="0"/>
                  </a:lnTo>
                  <a:lnTo>
                    <a:pt x="13043788" y="19050"/>
                  </a:lnTo>
                  <a:lnTo>
                    <a:pt x="13043788" y="0"/>
                  </a:lnTo>
                  <a:cubicBezTo>
                    <a:pt x="13080110" y="0"/>
                    <a:pt x="13109955" y="29083"/>
                    <a:pt x="13109955" y="65532"/>
                  </a:cubicBezTo>
                  <a:lnTo>
                    <a:pt x="13090905" y="65532"/>
                  </a:lnTo>
                  <a:lnTo>
                    <a:pt x="13109955" y="65532"/>
                  </a:lnTo>
                  <a:lnTo>
                    <a:pt x="13109955" y="2114550"/>
                  </a:lnTo>
                  <a:lnTo>
                    <a:pt x="13090905" y="2114550"/>
                  </a:lnTo>
                  <a:lnTo>
                    <a:pt x="13109955" y="2114550"/>
                  </a:lnTo>
                  <a:cubicBezTo>
                    <a:pt x="13109955" y="2150999"/>
                    <a:pt x="13080110" y="2180082"/>
                    <a:pt x="13043788" y="2180082"/>
                  </a:cubicBezTo>
                  <a:lnTo>
                    <a:pt x="13043788" y="2161032"/>
                  </a:lnTo>
                  <a:lnTo>
                    <a:pt x="13043788" y="2180082"/>
                  </a:lnTo>
                  <a:lnTo>
                    <a:pt x="66167" y="2180082"/>
                  </a:lnTo>
                  <a:lnTo>
                    <a:pt x="66167" y="2161032"/>
                  </a:lnTo>
                  <a:lnTo>
                    <a:pt x="66167" y="2180082"/>
                  </a:lnTo>
                  <a:cubicBezTo>
                    <a:pt x="29845" y="2180082"/>
                    <a:pt x="0" y="2150999"/>
                    <a:pt x="0" y="2114550"/>
                  </a:cubicBezTo>
                  <a:lnTo>
                    <a:pt x="0" y="65532"/>
                  </a:lnTo>
                  <a:lnTo>
                    <a:pt x="19050" y="65532"/>
                  </a:lnTo>
                  <a:lnTo>
                    <a:pt x="0" y="65532"/>
                  </a:lnTo>
                  <a:moveTo>
                    <a:pt x="38100" y="65532"/>
                  </a:moveTo>
                  <a:lnTo>
                    <a:pt x="38100" y="2114550"/>
                  </a:lnTo>
                  <a:lnTo>
                    <a:pt x="19050" y="2114550"/>
                  </a:lnTo>
                  <a:lnTo>
                    <a:pt x="38100" y="2114550"/>
                  </a:lnTo>
                  <a:cubicBezTo>
                    <a:pt x="38100" y="2129409"/>
                    <a:pt x="50419" y="2141982"/>
                    <a:pt x="66167" y="2141982"/>
                  </a:cubicBezTo>
                  <a:lnTo>
                    <a:pt x="13043788" y="2141982"/>
                  </a:lnTo>
                  <a:cubicBezTo>
                    <a:pt x="13059536" y="2141982"/>
                    <a:pt x="13071855" y="2129409"/>
                    <a:pt x="13071855" y="2114550"/>
                  </a:cubicBezTo>
                  <a:lnTo>
                    <a:pt x="13071855" y="65532"/>
                  </a:lnTo>
                  <a:cubicBezTo>
                    <a:pt x="13071855" y="50673"/>
                    <a:pt x="13059536" y="38100"/>
                    <a:pt x="13043788" y="38100"/>
                  </a:cubicBezTo>
                  <a:lnTo>
                    <a:pt x="66167" y="38100"/>
                  </a:lnTo>
                  <a:lnTo>
                    <a:pt x="66167" y="19050"/>
                  </a:lnTo>
                  <a:lnTo>
                    <a:pt x="66167" y="38100"/>
                  </a:lnTo>
                  <a:cubicBezTo>
                    <a:pt x="50419" y="38100"/>
                    <a:pt x="38100" y="50673"/>
                    <a:pt x="38100" y="65532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560320" y="3261569"/>
            <a:ext cx="278755" cy="278755"/>
            <a:chOff x="0" y="0"/>
            <a:chExt cx="371673" cy="371673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371729" cy="371729"/>
            </a:xfrm>
            <a:custGeom>
              <a:avLst/>
              <a:gdLst/>
              <a:ahLst/>
              <a:cxnLst/>
              <a:rect r="r" b="b" t="t" l="l"/>
              <a:pathLst>
                <a:path h="371729" w="371729">
                  <a:moveTo>
                    <a:pt x="0" y="0"/>
                  </a:moveTo>
                  <a:lnTo>
                    <a:pt x="371729" y="0"/>
                  </a:lnTo>
                  <a:lnTo>
                    <a:pt x="371729" y="371729"/>
                  </a:lnTo>
                  <a:lnTo>
                    <a:pt x="0" y="37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4" b="14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7306925" y="4810720"/>
            <a:ext cx="278755" cy="278755"/>
            <a:chOff x="0" y="0"/>
            <a:chExt cx="371673" cy="371673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371729" cy="371729"/>
            </a:xfrm>
            <a:custGeom>
              <a:avLst/>
              <a:gdLst/>
              <a:ahLst/>
              <a:cxnLst/>
              <a:rect r="r" b="b" t="t" l="l"/>
              <a:pathLst>
                <a:path h="371729" w="371729">
                  <a:moveTo>
                    <a:pt x="0" y="0"/>
                  </a:moveTo>
                  <a:lnTo>
                    <a:pt x="371729" y="0"/>
                  </a:lnTo>
                  <a:lnTo>
                    <a:pt x="371729" y="371729"/>
                  </a:lnTo>
                  <a:lnTo>
                    <a:pt x="0" y="37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4" b="14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048030" y="3739754"/>
            <a:ext cx="27329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Secure &amp; Scalable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48030" y="4163466"/>
            <a:ext cx="9049941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Built with security best practices and designed for growth.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7656760" y="5196631"/>
            <a:ext cx="9832479" cy="1635026"/>
            <a:chOff x="0" y="0"/>
            <a:chExt cx="13109972" cy="21800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19050"/>
              <a:ext cx="13071855" cy="2141982"/>
            </a:xfrm>
            <a:custGeom>
              <a:avLst/>
              <a:gdLst/>
              <a:ahLst/>
              <a:cxnLst/>
              <a:rect r="r" b="b" t="t" l="l"/>
              <a:pathLst>
                <a:path h="2141982" w="13071855">
                  <a:moveTo>
                    <a:pt x="0" y="46482"/>
                  </a:moveTo>
                  <a:cubicBezTo>
                    <a:pt x="0" y="20828"/>
                    <a:pt x="21082" y="0"/>
                    <a:pt x="47117" y="0"/>
                  </a:cubicBezTo>
                  <a:lnTo>
                    <a:pt x="13024738" y="0"/>
                  </a:lnTo>
                  <a:cubicBezTo>
                    <a:pt x="13050774" y="0"/>
                    <a:pt x="13071855" y="20828"/>
                    <a:pt x="13071855" y="46482"/>
                  </a:cubicBezTo>
                  <a:lnTo>
                    <a:pt x="13071855" y="2095500"/>
                  </a:lnTo>
                  <a:cubicBezTo>
                    <a:pt x="13071855" y="2121154"/>
                    <a:pt x="13050774" y="2141982"/>
                    <a:pt x="13024738" y="2141982"/>
                  </a:cubicBezTo>
                  <a:lnTo>
                    <a:pt x="47117" y="2141982"/>
                  </a:lnTo>
                  <a:cubicBezTo>
                    <a:pt x="21082" y="2141982"/>
                    <a:pt x="0" y="2121154"/>
                    <a:pt x="0" y="2095500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109955" cy="2180082"/>
            </a:xfrm>
            <a:custGeom>
              <a:avLst/>
              <a:gdLst/>
              <a:ahLst/>
              <a:cxnLst/>
              <a:rect r="r" b="b" t="t" l="l"/>
              <a:pathLst>
                <a:path h="2180082" w="13109955">
                  <a:moveTo>
                    <a:pt x="0" y="65532"/>
                  </a:moveTo>
                  <a:cubicBezTo>
                    <a:pt x="0" y="29083"/>
                    <a:pt x="29845" y="0"/>
                    <a:pt x="66167" y="0"/>
                  </a:cubicBezTo>
                  <a:lnTo>
                    <a:pt x="13043788" y="0"/>
                  </a:lnTo>
                  <a:lnTo>
                    <a:pt x="13043788" y="19050"/>
                  </a:lnTo>
                  <a:lnTo>
                    <a:pt x="13043788" y="0"/>
                  </a:lnTo>
                  <a:cubicBezTo>
                    <a:pt x="13080110" y="0"/>
                    <a:pt x="13109955" y="29083"/>
                    <a:pt x="13109955" y="65532"/>
                  </a:cubicBezTo>
                  <a:lnTo>
                    <a:pt x="13090905" y="65532"/>
                  </a:lnTo>
                  <a:lnTo>
                    <a:pt x="13109955" y="65532"/>
                  </a:lnTo>
                  <a:lnTo>
                    <a:pt x="13109955" y="2114550"/>
                  </a:lnTo>
                  <a:lnTo>
                    <a:pt x="13090905" y="2114550"/>
                  </a:lnTo>
                  <a:lnTo>
                    <a:pt x="13109955" y="2114550"/>
                  </a:lnTo>
                  <a:cubicBezTo>
                    <a:pt x="13109955" y="2150999"/>
                    <a:pt x="13080110" y="2180082"/>
                    <a:pt x="13043788" y="2180082"/>
                  </a:cubicBezTo>
                  <a:lnTo>
                    <a:pt x="13043788" y="2161032"/>
                  </a:lnTo>
                  <a:lnTo>
                    <a:pt x="13043788" y="2180082"/>
                  </a:lnTo>
                  <a:lnTo>
                    <a:pt x="66167" y="2180082"/>
                  </a:lnTo>
                  <a:lnTo>
                    <a:pt x="66167" y="2161032"/>
                  </a:lnTo>
                  <a:lnTo>
                    <a:pt x="66167" y="2180082"/>
                  </a:lnTo>
                  <a:cubicBezTo>
                    <a:pt x="29845" y="2180082"/>
                    <a:pt x="0" y="2150999"/>
                    <a:pt x="0" y="2114550"/>
                  </a:cubicBezTo>
                  <a:lnTo>
                    <a:pt x="0" y="65532"/>
                  </a:lnTo>
                  <a:lnTo>
                    <a:pt x="19050" y="65532"/>
                  </a:lnTo>
                  <a:lnTo>
                    <a:pt x="0" y="65532"/>
                  </a:lnTo>
                  <a:moveTo>
                    <a:pt x="38100" y="65532"/>
                  </a:moveTo>
                  <a:lnTo>
                    <a:pt x="38100" y="2114550"/>
                  </a:lnTo>
                  <a:lnTo>
                    <a:pt x="19050" y="2114550"/>
                  </a:lnTo>
                  <a:lnTo>
                    <a:pt x="38100" y="2114550"/>
                  </a:lnTo>
                  <a:cubicBezTo>
                    <a:pt x="38100" y="2129409"/>
                    <a:pt x="50419" y="2141982"/>
                    <a:pt x="66167" y="2141982"/>
                  </a:cubicBezTo>
                  <a:lnTo>
                    <a:pt x="13043788" y="2141982"/>
                  </a:lnTo>
                  <a:cubicBezTo>
                    <a:pt x="13059536" y="2141982"/>
                    <a:pt x="13071855" y="2129409"/>
                    <a:pt x="13071855" y="2114550"/>
                  </a:cubicBezTo>
                  <a:lnTo>
                    <a:pt x="13071855" y="65532"/>
                  </a:lnTo>
                  <a:cubicBezTo>
                    <a:pt x="13071855" y="50673"/>
                    <a:pt x="13059536" y="38100"/>
                    <a:pt x="13043788" y="38100"/>
                  </a:cubicBezTo>
                  <a:lnTo>
                    <a:pt x="66167" y="38100"/>
                  </a:lnTo>
                  <a:lnTo>
                    <a:pt x="66167" y="19050"/>
                  </a:lnTo>
                  <a:lnTo>
                    <a:pt x="66167" y="38100"/>
                  </a:lnTo>
                  <a:cubicBezTo>
                    <a:pt x="50419" y="38100"/>
                    <a:pt x="38100" y="50673"/>
                    <a:pt x="38100" y="65532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7560320" y="5100191"/>
            <a:ext cx="278755" cy="278755"/>
            <a:chOff x="0" y="0"/>
            <a:chExt cx="371673" cy="371673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371729" cy="371729"/>
            </a:xfrm>
            <a:custGeom>
              <a:avLst/>
              <a:gdLst/>
              <a:ahLst/>
              <a:cxnLst/>
              <a:rect r="r" b="b" t="t" l="l"/>
              <a:pathLst>
                <a:path h="371729" w="371729">
                  <a:moveTo>
                    <a:pt x="0" y="0"/>
                  </a:moveTo>
                  <a:lnTo>
                    <a:pt x="371729" y="0"/>
                  </a:lnTo>
                  <a:lnTo>
                    <a:pt x="371729" y="371729"/>
                  </a:lnTo>
                  <a:lnTo>
                    <a:pt x="0" y="37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4" b="14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7306925" y="6649342"/>
            <a:ext cx="278755" cy="278755"/>
            <a:chOff x="0" y="0"/>
            <a:chExt cx="371673" cy="371673"/>
          </a:xfrm>
        </p:grpSpPr>
        <p:sp>
          <p:nvSpPr>
            <p:cNvPr name="Freeform 33" id="33" descr="preencoded.png"/>
            <p:cNvSpPr/>
            <p:nvPr/>
          </p:nvSpPr>
          <p:spPr>
            <a:xfrm flipH="false" flipV="false" rot="0">
              <a:off x="0" y="0"/>
              <a:ext cx="371729" cy="371729"/>
            </a:xfrm>
            <a:custGeom>
              <a:avLst/>
              <a:gdLst/>
              <a:ahLst/>
              <a:cxnLst/>
              <a:rect r="r" b="b" t="t" l="l"/>
              <a:pathLst>
                <a:path h="371729" w="371729">
                  <a:moveTo>
                    <a:pt x="0" y="0"/>
                  </a:moveTo>
                  <a:lnTo>
                    <a:pt x="371729" y="0"/>
                  </a:lnTo>
                  <a:lnTo>
                    <a:pt x="371729" y="371729"/>
                  </a:lnTo>
                  <a:lnTo>
                    <a:pt x="0" y="37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4" b="14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8048030" y="5578376"/>
            <a:ext cx="27329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Industry Applicable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48030" y="6002090"/>
            <a:ext cx="9049941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Directly addresses the needs of banks and fintechs.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656760" y="7035254"/>
            <a:ext cx="9832479" cy="1635026"/>
            <a:chOff x="0" y="0"/>
            <a:chExt cx="13109972" cy="21800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19050" y="19050"/>
              <a:ext cx="13071855" cy="2141982"/>
            </a:xfrm>
            <a:custGeom>
              <a:avLst/>
              <a:gdLst/>
              <a:ahLst/>
              <a:cxnLst/>
              <a:rect r="r" b="b" t="t" l="l"/>
              <a:pathLst>
                <a:path h="2141982" w="13071855">
                  <a:moveTo>
                    <a:pt x="0" y="46482"/>
                  </a:moveTo>
                  <a:cubicBezTo>
                    <a:pt x="0" y="20828"/>
                    <a:pt x="21082" y="0"/>
                    <a:pt x="47117" y="0"/>
                  </a:cubicBezTo>
                  <a:lnTo>
                    <a:pt x="13024738" y="0"/>
                  </a:lnTo>
                  <a:cubicBezTo>
                    <a:pt x="13050774" y="0"/>
                    <a:pt x="13071855" y="20828"/>
                    <a:pt x="13071855" y="46482"/>
                  </a:cubicBezTo>
                  <a:lnTo>
                    <a:pt x="13071855" y="2095500"/>
                  </a:lnTo>
                  <a:cubicBezTo>
                    <a:pt x="13071855" y="2121154"/>
                    <a:pt x="13050774" y="2141982"/>
                    <a:pt x="13024738" y="2141982"/>
                  </a:cubicBezTo>
                  <a:lnTo>
                    <a:pt x="47117" y="2141982"/>
                  </a:lnTo>
                  <a:cubicBezTo>
                    <a:pt x="21082" y="2141982"/>
                    <a:pt x="0" y="2121154"/>
                    <a:pt x="0" y="2095500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109955" cy="2180082"/>
            </a:xfrm>
            <a:custGeom>
              <a:avLst/>
              <a:gdLst/>
              <a:ahLst/>
              <a:cxnLst/>
              <a:rect r="r" b="b" t="t" l="l"/>
              <a:pathLst>
                <a:path h="2180082" w="13109955">
                  <a:moveTo>
                    <a:pt x="0" y="65532"/>
                  </a:moveTo>
                  <a:cubicBezTo>
                    <a:pt x="0" y="29083"/>
                    <a:pt x="29845" y="0"/>
                    <a:pt x="66167" y="0"/>
                  </a:cubicBezTo>
                  <a:lnTo>
                    <a:pt x="13043788" y="0"/>
                  </a:lnTo>
                  <a:lnTo>
                    <a:pt x="13043788" y="19050"/>
                  </a:lnTo>
                  <a:lnTo>
                    <a:pt x="13043788" y="0"/>
                  </a:lnTo>
                  <a:cubicBezTo>
                    <a:pt x="13080110" y="0"/>
                    <a:pt x="13109955" y="29083"/>
                    <a:pt x="13109955" y="65532"/>
                  </a:cubicBezTo>
                  <a:lnTo>
                    <a:pt x="13090905" y="65532"/>
                  </a:lnTo>
                  <a:lnTo>
                    <a:pt x="13109955" y="65532"/>
                  </a:lnTo>
                  <a:lnTo>
                    <a:pt x="13109955" y="2114550"/>
                  </a:lnTo>
                  <a:lnTo>
                    <a:pt x="13090905" y="2114550"/>
                  </a:lnTo>
                  <a:lnTo>
                    <a:pt x="13109955" y="2114550"/>
                  </a:lnTo>
                  <a:cubicBezTo>
                    <a:pt x="13109955" y="2150999"/>
                    <a:pt x="13080110" y="2180082"/>
                    <a:pt x="13043788" y="2180082"/>
                  </a:cubicBezTo>
                  <a:lnTo>
                    <a:pt x="13043788" y="2161032"/>
                  </a:lnTo>
                  <a:lnTo>
                    <a:pt x="13043788" y="2180082"/>
                  </a:lnTo>
                  <a:lnTo>
                    <a:pt x="66167" y="2180082"/>
                  </a:lnTo>
                  <a:lnTo>
                    <a:pt x="66167" y="2161032"/>
                  </a:lnTo>
                  <a:lnTo>
                    <a:pt x="66167" y="2180082"/>
                  </a:lnTo>
                  <a:cubicBezTo>
                    <a:pt x="29845" y="2180082"/>
                    <a:pt x="0" y="2150999"/>
                    <a:pt x="0" y="2114550"/>
                  </a:cubicBezTo>
                  <a:lnTo>
                    <a:pt x="0" y="65532"/>
                  </a:lnTo>
                  <a:lnTo>
                    <a:pt x="19050" y="65532"/>
                  </a:lnTo>
                  <a:lnTo>
                    <a:pt x="0" y="65532"/>
                  </a:lnTo>
                  <a:moveTo>
                    <a:pt x="38100" y="65532"/>
                  </a:moveTo>
                  <a:lnTo>
                    <a:pt x="38100" y="2114550"/>
                  </a:lnTo>
                  <a:lnTo>
                    <a:pt x="19050" y="2114550"/>
                  </a:lnTo>
                  <a:lnTo>
                    <a:pt x="38100" y="2114550"/>
                  </a:lnTo>
                  <a:cubicBezTo>
                    <a:pt x="38100" y="2129409"/>
                    <a:pt x="50419" y="2141982"/>
                    <a:pt x="66167" y="2141982"/>
                  </a:cubicBezTo>
                  <a:lnTo>
                    <a:pt x="13043788" y="2141982"/>
                  </a:lnTo>
                  <a:cubicBezTo>
                    <a:pt x="13059536" y="2141982"/>
                    <a:pt x="13071855" y="2129409"/>
                    <a:pt x="13071855" y="2114550"/>
                  </a:cubicBezTo>
                  <a:lnTo>
                    <a:pt x="13071855" y="65532"/>
                  </a:lnTo>
                  <a:cubicBezTo>
                    <a:pt x="13071855" y="50673"/>
                    <a:pt x="13059536" y="38100"/>
                    <a:pt x="13043788" y="38100"/>
                  </a:cubicBezTo>
                  <a:lnTo>
                    <a:pt x="66167" y="38100"/>
                  </a:lnTo>
                  <a:lnTo>
                    <a:pt x="66167" y="19050"/>
                  </a:lnTo>
                  <a:lnTo>
                    <a:pt x="66167" y="38100"/>
                  </a:lnTo>
                  <a:cubicBezTo>
                    <a:pt x="50419" y="38100"/>
                    <a:pt x="38100" y="50673"/>
                    <a:pt x="38100" y="65532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7560320" y="6938814"/>
            <a:ext cx="278755" cy="278755"/>
            <a:chOff x="0" y="0"/>
            <a:chExt cx="371673" cy="371673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false" rot="0">
              <a:off x="0" y="0"/>
              <a:ext cx="371729" cy="371729"/>
            </a:xfrm>
            <a:custGeom>
              <a:avLst/>
              <a:gdLst/>
              <a:ahLst/>
              <a:cxnLst/>
              <a:rect r="r" b="b" t="t" l="l"/>
              <a:pathLst>
                <a:path h="371729" w="371729">
                  <a:moveTo>
                    <a:pt x="0" y="0"/>
                  </a:moveTo>
                  <a:lnTo>
                    <a:pt x="371729" y="0"/>
                  </a:lnTo>
                  <a:lnTo>
                    <a:pt x="371729" y="371729"/>
                  </a:lnTo>
                  <a:lnTo>
                    <a:pt x="0" y="37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4" b="14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7306925" y="8487966"/>
            <a:ext cx="278755" cy="278755"/>
            <a:chOff x="0" y="0"/>
            <a:chExt cx="371673" cy="371673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371729" cy="371729"/>
            </a:xfrm>
            <a:custGeom>
              <a:avLst/>
              <a:gdLst/>
              <a:ahLst/>
              <a:cxnLst/>
              <a:rect r="r" b="b" t="t" l="l"/>
              <a:pathLst>
                <a:path h="371729" w="371729">
                  <a:moveTo>
                    <a:pt x="0" y="0"/>
                  </a:moveTo>
                  <a:lnTo>
                    <a:pt x="371729" y="0"/>
                  </a:lnTo>
                  <a:lnTo>
                    <a:pt x="371729" y="371729"/>
                  </a:lnTo>
                  <a:lnTo>
                    <a:pt x="0" y="371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4" b="14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8048030" y="7416999"/>
            <a:ext cx="2732931" cy="35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User-Centric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048030" y="7840713"/>
            <a:ext cx="9049941" cy="438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Dramatically improves the customer onboarding experience.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671047" y="8850660"/>
            <a:ext cx="9803904" cy="809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This Digital KYC system is poised to reduce drop-offs, combat fraud, and drive digital transformation in financial services.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2030165"/>
            <a:ext cx="6894910" cy="73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The Digital KYC Challenge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3266034"/>
            <a:ext cx="16193690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Know Your Customer (KYC) verification is essential for financial services, yet the digital onboarding journey is plagued by inefficiencies.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47155" y="4655344"/>
            <a:ext cx="16193690" cy="3572768"/>
            <a:chOff x="0" y="0"/>
            <a:chExt cx="21591587" cy="47636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91524" cy="4763643"/>
            </a:xfrm>
            <a:custGeom>
              <a:avLst/>
              <a:gdLst/>
              <a:ahLst/>
              <a:cxnLst/>
              <a:rect r="r" b="b" t="t" l="l"/>
              <a:pathLst>
                <a:path h="4763643" w="21591524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21531706" y="0"/>
                  </a:lnTo>
                  <a:cubicBezTo>
                    <a:pt x="21564727" y="0"/>
                    <a:pt x="21591524" y="26797"/>
                    <a:pt x="21591524" y="59817"/>
                  </a:cubicBezTo>
                  <a:lnTo>
                    <a:pt x="21591524" y="4703826"/>
                  </a:lnTo>
                  <a:cubicBezTo>
                    <a:pt x="21591524" y="4736846"/>
                    <a:pt x="21564727" y="4763643"/>
                    <a:pt x="21531706" y="4763643"/>
                  </a:cubicBezTo>
                  <a:lnTo>
                    <a:pt x="59817" y="4763643"/>
                  </a:lnTo>
                  <a:cubicBezTo>
                    <a:pt x="26797" y="4763643"/>
                    <a:pt x="0" y="4736846"/>
                    <a:pt x="0" y="4703826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47155" y="4655344"/>
            <a:ext cx="5397848" cy="3572768"/>
            <a:chOff x="0" y="0"/>
            <a:chExt cx="7197130" cy="47636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97090" cy="4763643"/>
            </a:xfrm>
            <a:custGeom>
              <a:avLst/>
              <a:gdLst/>
              <a:ahLst/>
              <a:cxnLst/>
              <a:rect r="r" b="b" t="t" l="l"/>
              <a:pathLst>
                <a:path h="4763643" w="7197090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7137273" y="0"/>
                  </a:lnTo>
                  <a:cubicBezTo>
                    <a:pt x="7170293" y="0"/>
                    <a:pt x="7197090" y="26797"/>
                    <a:pt x="7197090" y="59817"/>
                  </a:cubicBezTo>
                  <a:lnTo>
                    <a:pt x="7197090" y="4703826"/>
                  </a:lnTo>
                  <a:cubicBezTo>
                    <a:pt x="7197090" y="4736846"/>
                    <a:pt x="7170293" y="4763643"/>
                    <a:pt x="7137273" y="4763643"/>
                  </a:cubicBezTo>
                  <a:lnTo>
                    <a:pt x="59817" y="4763643"/>
                  </a:lnTo>
                  <a:cubicBezTo>
                    <a:pt x="26797" y="4763643"/>
                    <a:pt x="0" y="4736846"/>
                    <a:pt x="0" y="4703826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346299" y="4935439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High Rejection Rates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6299" y="5478661"/>
            <a:ext cx="4350692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Poor document quality, wrong uploads, and fraud attempts lead to significant abandonment.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445002" y="4655344"/>
            <a:ext cx="5397848" cy="3572768"/>
            <a:chOff x="0" y="0"/>
            <a:chExt cx="7197130" cy="47636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97090" cy="4763643"/>
            </a:xfrm>
            <a:custGeom>
              <a:avLst/>
              <a:gdLst/>
              <a:ahLst/>
              <a:cxnLst/>
              <a:rect r="r" b="b" t="t" l="l"/>
              <a:pathLst>
                <a:path h="4763643" w="7197090">
                  <a:moveTo>
                    <a:pt x="0" y="0"/>
                  </a:moveTo>
                  <a:lnTo>
                    <a:pt x="7197090" y="0"/>
                  </a:lnTo>
                  <a:lnTo>
                    <a:pt x="7197090" y="4763643"/>
                  </a:lnTo>
                  <a:lnTo>
                    <a:pt x="0" y="4763643"/>
                  </a:ln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6445002" y="4655344"/>
            <a:ext cx="38100" cy="3572768"/>
            <a:chOff x="0" y="0"/>
            <a:chExt cx="50800" cy="47636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00" cy="4763643"/>
            </a:xfrm>
            <a:custGeom>
              <a:avLst/>
              <a:gdLst/>
              <a:ahLst/>
              <a:cxnLst/>
              <a:rect r="r" b="b" t="t" l="l"/>
              <a:pathLst>
                <a:path h="4763643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4738243"/>
                  </a:lnTo>
                  <a:cubicBezTo>
                    <a:pt x="50800" y="4752213"/>
                    <a:pt x="39370" y="4763643"/>
                    <a:pt x="25400" y="4763643"/>
                  </a:cubicBezTo>
                  <a:cubicBezTo>
                    <a:pt x="11430" y="4763643"/>
                    <a:pt x="0" y="4752213"/>
                    <a:pt x="0" y="4738243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7193012" y="4935439"/>
            <a:ext cx="3901827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Customer Abandonment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93012" y="5918596"/>
            <a:ext cx="3901827" cy="201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Lack of real-time feedback and unclear rejection reasons frustrate users, leading to drop-offs.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051948" y="6048673"/>
            <a:ext cx="786110" cy="786110"/>
            <a:chOff x="0" y="0"/>
            <a:chExt cx="1048147" cy="10481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5400" y="2540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937514" y="0"/>
                  </a:lnTo>
                  <a:cubicBezTo>
                    <a:pt x="970534" y="0"/>
                    <a:pt x="997331" y="26797"/>
                    <a:pt x="997331" y="59817"/>
                  </a:cubicBezTo>
                  <a:lnTo>
                    <a:pt x="997331" y="937514"/>
                  </a:lnTo>
                  <a:cubicBezTo>
                    <a:pt x="997331" y="970534"/>
                    <a:pt x="970534" y="997331"/>
                    <a:pt x="937514" y="997331"/>
                  </a:cubicBezTo>
                  <a:lnTo>
                    <a:pt x="59817" y="997331"/>
                  </a:lnTo>
                  <a:cubicBezTo>
                    <a:pt x="26797" y="997331"/>
                    <a:pt x="0" y="970534"/>
                    <a:pt x="0" y="937514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8131" cy="1048131"/>
            </a:xfrm>
            <a:custGeom>
              <a:avLst/>
              <a:gdLst/>
              <a:ahLst/>
              <a:cxnLst/>
              <a:rect r="r" b="b" t="t" l="l"/>
              <a:pathLst>
                <a:path h="1048131" w="1048131">
                  <a:moveTo>
                    <a:pt x="0" y="85217"/>
                  </a:moveTo>
                  <a:cubicBezTo>
                    <a:pt x="0" y="38227"/>
                    <a:pt x="38227" y="0"/>
                    <a:pt x="85217" y="0"/>
                  </a:cubicBezTo>
                  <a:lnTo>
                    <a:pt x="962914" y="0"/>
                  </a:lnTo>
                  <a:lnTo>
                    <a:pt x="962914" y="25400"/>
                  </a:lnTo>
                  <a:lnTo>
                    <a:pt x="962914" y="0"/>
                  </a:lnTo>
                  <a:cubicBezTo>
                    <a:pt x="1010031" y="0"/>
                    <a:pt x="1048131" y="38227"/>
                    <a:pt x="1048131" y="85217"/>
                  </a:cubicBezTo>
                  <a:lnTo>
                    <a:pt x="1022731" y="85217"/>
                  </a:lnTo>
                  <a:lnTo>
                    <a:pt x="1048131" y="85217"/>
                  </a:lnTo>
                  <a:lnTo>
                    <a:pt x="1048131" y="962914"/>
                  </a:lnTo>
                  <a:lnTo>
                    <a:pt x="1022731" y="962914"/>
                  </a:lnTo>
                  <a:lnTo>
                    <a:pt x="1048131" y="962914"/>
                  </a:lnTo>
                  <a:cubicBezTo>
                    <a:pt x="1048131" y="1010031"/>
                    <a:pt x="1009904" y="1048131"/>
                    <a:pt x="962914" y="1048131"/>
                  </a:cubicBezTo>
                  <a:lnTo>
                    <a:pt x="962914" y="1022731"/>
                  </a:lnTo>
                  <a:lnTo>
                    <a:pt x="962914" y="1048131"/>
                  </a:lnTo>
                  <a:lnTo>
                    <a:pt x="85217" y="1048131"/>
                  </a:lnTo>
                  <a:lnTo>
                    <a:pt x="85217" y="1022731"/>
                  </a:lnTo>
                  <a:lnTo>
                    <a:pt x="85217" y="1048131"/>
                  </a:lnTo>
                  <a:cubicBezTo>
                    <a:pt x="38227" y="1048131"/>
                    <a:pt x="0" y="1010031"/>
                    <a:pt x="0" y="962914"/>
                  </a:cubicBezTo>
                  <a:lnTo>
                    <a:pt x="0" y="85217"/>
                  </a:lnTo>
                  <a:lnTo>
                    <a:pt x="25400" y="85217"/>
                  </a:lnTo>
                  <a:lnTo>
                    <a:pt x="0" y="85217"/>
                  </a:lnTo>
                  <a:moveTo>
                    <a:pt x="50800" y="85217"/>
                  </a:moveTo>
                  <a:lnTo>
                    <a:pt x="50800" y="962914"/>
                  </a:lnTo>
                  <a:lnTo>
                    <a:pt x="25400" y="962914"/>
                  </a:lnTo>
                  <a:lnTo>
                    <a:pt x="50800" y="962914"/>
                  </a:lnTo>
                  <a:cubicBezTo>
                    <a:pt x="50800" y="981964"/>
                    <a:pt x="66167" y="997331"/>
                    <a:pt x="85217" y="997331"/>
                  </a:cubicBezTo>
                  <a:lnTo>
                    <a:pt x="962914" y="997331"/>
                  </a:lnTo>
                  <a:cubicBezTo>
                    <a:pt x="981964" y="997331"/>
                    <a:pt x="997331" y="981964"/>
                    <a:pt x="997331" y="962914"/>
                  </a:cubicBezTo>
                  <a:lnTo>
                    <a:pt x="997331" y="85217"/>
                  </a:lnTo>
                  <a:cubicBezTo>
                    <a:pt x="997331" y="66167"/>
                    <a:pt x="981964" y="50800"/>
                    <a:pt x="962914" y="50800"/>
                  </a:cubicBezTo>
                  <a:lnTo>
                    <a:pt x="85217" y="50800"/>
                  </a:lnTo>
                  <a:lnTo>
                    <a:pt x="85217" y="25400"/>
                  </a:lnTo>
                  <a:lnTo>
                    <a:pt x="85217" y="50800"/>
                  </a:lnTo>
                  <a:cubicBezTo>
                    <a:pt x="66167" y="50800"/>
                    <a:pt x="50800" y="66167"/>
                    <a:pt x="50800" y="85217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6257925" y="6254651"/>
            <a:ext cx="374005" cy="374005"/>
          </a:xfrm>
          <a:custGeom>
            <a:avLst/>
            <a:gdLst/>
            <a:ahLst/>
            <a:cxnLst/>
            <a:rect r="r" b="b" t="t" l="l"/>
            <a:pathLst>
              <a:path h="374005" w="374005">
                <a:moveTo>
                  <a:pt x="0" y="0"/>
                </a:moveTo>
                <a:lnTo>
                  <a:pt x="374005" y="0"/>
                </a:lnTo>
                <a:lnTo>
                  <a:pt x="374005" y="374005"/>
                </a:lnTo>
                <a:lnTo>
                  <a:pt x="0" y="374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999" r="0" b="-4999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842849" y="4655344"/>
            <a:ext cx="5397848" cy="3572768"/>
            <a:chOff x="0" y="0"/>
            <a:chExt cx="7197130" cy="47636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197090" cy="4763643"/>
            </a:xfrm>
            <a:custGeom>
              <a:avLst/>
              <a:gdLst/>
              <a:ahLst/>
              <a:cxnLst/>
              <a:rect r="r" b="b" t="t" l="l"/>
              <a:pathLst>
                <a:path h="4763643" w="7197090">
                  <a:moveTo>
                    <a:pt x="0" y="0"/>
                  </a:moveTo>
                  <a:lnTo>
                    <a:pt x="7197090" y="0"/>
                  </a:lnTo>
                  <a:lnTo>
                    <a:pt x="7197090" y="4763643"/>
                  </a:lnTo>
                  <a:lnTo>
                    <a:pt x="0" y="4763643"/>
                  </a:ln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11842849" y="4655344"/>
            <a:ext cx="38100" cy="3572768"/>
            <a:chOff x="0" y="0"/>
            <a:chExt cx="50800" cy="47636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800" cy="4763643"/>
            </a:xfrm>
            <a:custGeom>
              <a:avLst/>
              <a:gdLst/>
              <a:ahLst/>
              <a:cxnLst/>
              <a:rect r="r" b="b" t="t" l="l"/>
              <a:pathLst>
                <a:path h="4763643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4738243"/>
                  </a:lnTo>
                  <a:cubicBezTo>
                    <a:pt x="50800" y="4752213"/>
                    <a:pt x="39370" y="4763643"/>
                    <a:pt x="25400" y="4763643"/>
                  </a:cubicBezTo>
                  <a:cubicBezTo>
                    <a:pt x="11430" y="4763643"/>
                    <a:pt x="0" y="4752213"/>
                    <a:pt x="0" y="4738243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2590860" y="4935439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Slow Processing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90860" y="5478661"/>
            <a:ext cx="4350692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Manual verification is time-consuming, expensive, and prone to human error.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1449794" y="6048673"/>
            <a:ext cx="786110" cy="786110"/>
            <a:chOff x="0" y="0"/>
            <a:chExt cx="1048147" cy="10481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25400" y="25400"/>
              <a:ext cx="997331" cy="997331"/>
            </a:xfrm>
            <a:custGeom>
              <a:avLst/>
              <a:gdLst/>
              <a:ahLst/>
              <a:cxnLst/>
              <a:rect r="r" b="b" t="t" l="l"/>
              <a:pathLst>
                <a:path h="997331" w="997331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937514" y="0"/>
                  </a:lnTo>
                  <a:cubicBezTo>
                    <a:pt x="970534" y="0"/>
                    <a:pt x="997331" y="26797"/>
                    <a:pt x="997331" y="59817"/>
                  </a:cubicBezTo>
                  <a:lnTo>
                    <a:pt x="997331" y="937514"/>
                  </a:lnTo>
                  <a:cubicBezTo>
                    <a:pt x="997331" y="970534"/>
                    <a:pt x="970534" y="997331"/>
                    <a:pt x="937514" y="997331"/>
                  </a:cubicBezTo>
                  <a:lnTo>
                    <a:pt x="59817" y="997331"/>
                  </a:lnTo>
                  <a:cubicBezTo>
                    <a:pt x="26797" y="997331"/>
                    <a:pt x="0" y="970534"/>
                    <a:pt x="0" y="937514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48131" cy="1048131"/>
            </a:xfrm>
            <a:custGeom>
              <a:avLst/>
              <a:gdLst/>
              <a:ahLst/>
              <a:cxnLst/>
              <a:rect r="r" b="b" t="t" l="l"/>
              <a:pathLst>
                <a:path h="1048131" w="1048131">
                  <a:moveTo>
                    <a:pt x="0" y="85217"/>
                  </a:moveTo>
                  <a:cubicBezTo>
                    <a:pt x="0" y="38227"/>
                    <a:pt x="38227" y="0"/>
                    <a:pt x="85217" y="0"/>
                  </a:cubicBezTo>
                  <a:lnTo>
                    <a:pt x="962914" y="0"/>
                  </a:lnTo>
                  <a:lnTo>
                    <a:pt x="962914" y="25400"/>
                  </a:lnTo>
                  <a:lnTo>
                    <a:pt x="962914" y="0"/>
                  </a:lnTo>
                  <a:cubicBezTo>
                    <a:pt x="1010031" y="0"/>
                    <a:pt x="1048131" y="38227"/>
                    <a:pt x="1048131" y="85217"/>
                  </a:cubicBezTo>
                  <a:lnTo>
                    <a:pt x="1022731" y="85217"/>
                  </a:lnTo>
                  <a:lnTo>
                    <a:pt x="1048131" y="85217"/>
                  </a:lnTo>
                  <a:lnTo>
                    <a:pt x="1048131" y="962914"/>
                  </a:lnTo>
                  <a:lnTo>
                    <a:pt x="1022731" y="962914"/>
                  </a:lnTo>
                  <a:lnTo>
                    <a:pt x="1048131" y="962914"/>
                  </a:lnTo>
                  <a:cubicBezTo>
                    <a:pt x="1048131" y="1010031"/>
                    <a:pt x="1009904" y="1048131"/>
                    <a:pt x="962914" y="1048131"/>
                  </a:cubicBezTo>
                  <a:lnTo>
                    <a:pt x="962914" y="1022731"/>
                  </a:lnTo>
                  <a:lnTo>
                    <a:pt x="962914" y="1048131"/>
                  </a:lnTo>
                  <a:lnTo>
                    <a:pt x="85217" y="1048131"/>
                  </a:lnTo>
                  <a:lnTo>
                    <a:pt x="85217" y="1022731"/>
                  </a:lnTo>
                  <a:lnTo>
                    <a:pt x="85217" y="1048131"/>
                  </a:lnTo>
                  <a:cubicBezTo>
                    <a:pt x="38227" y="1048131"/>
                    <a:pt x="0" y="1010031"/>
                    <a:pt x="0" y="962914"/>
                  </a:cubicBezTo>
                  <a:lnTo>
                    <a:pt x="0" y="85217"/>
                  </a:lnTo>
                  <a:lnTo>
                    <a:pt x="25400" y="85217"/>
                  </a:lnTo>
                  <a:lnTo>
                    <a:pt x="0" y="85217"/>
                  </a:lnTo>
                  <a:moveTo>
                    <a:pt x="50800" y="85217"/>
                  </a:moveTo>
                  <a:lnTo>
                    <a:pt x="50800" y="962914"/>
                  </a:lnTo>
                  <a:lnTo>
                    <a:pt x="25400" y="962914"/>
                  </a:lnTo>
                  <a:lnTo>
                    <a:pt x="50800" y="962914"/>
                  </a:lnTo>
                  <a:cubicBezTo>
                    <a:pt x="50800" y="981964"/>
                    <a:pt x="66167" y="997331"/>
                    <a:pt x="85217" y="997331"/>
                  </a:cubicBezTo>
                  <a:lnTo>
                    <a:pt x="962914" y="997331"/>
                  </a:lnTo>
                  <a:cubicBezTo>
                    <a:pt x="981964" y="997331"/>
                    <a:pt x="997331" y="981964"/>
                    <a:pt x="997331" y="962914"/>
                  </a:cubicBezTo>
                  <a:lnTo>
                    <a:pt x="997331" y="85217"/>
                  </a:lnTo>
                  <a:cubicBezTo>
                    <a:pt x="997331" y="66167"/>
                    <a:pt x="981964" y="50800"/>
                    <a:pt x="962914" y="50800"/>
                  </a:cubicBezTo>
                  <a:lnTo>
                    <a:pt x="85217" y="50800"/>
                  </a:lnTo>
                  <a:lnTo>
                    <a:pt x="85217" y="25400"/>
                  </a:lnTo>
                  <a:lnTo>
                    <a:pt x="85217" y="50800"/>
                  </a:lnTo>
                  <a:cubicBezTo>
                    <a:pt x="66167" y="50800"/>
                    <a:pt x="50800" y="66167"/>
                    <a:pt x="50800" y="85217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11655772" y="6254651"/>
            <a:ext cx="374005" cy="374005"/>
          </a:xfrm>
          <a:custGeom>
            <a:avLst/>
            <a:gdLst/>
            <a:ahLst/>
            <a:cxnLst/>
            <a:rect r="r" b="b" t="t" l="l"/>
            <a:pathLst>
              <a:path h="374005" w="374005">
                <a:moveTo>
                  <a:pt x="0" y="0"/>
                </a:moveTo>
                <a:lnTo>
                  <a:pt x="374006" y="0"/>
                </a:lnTo>
                <a:lnTo>
                  <a:pt x="374006" y="374005"/>
                </a:lnTo>
                <a:lnTo>
                  <a:pt x="0" y="374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749" r="0" b="-875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18288000" cy="3590628"/>
            <a:chOff x="0" y="0"/>
            <a:chExt cx="24384000" cy="4787503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87519"/>
            </a:xfrm>
            <a:custGeom>
              <a:avLst/>
              <a:gdLst/>
              <a:ahLst/>
              <a:cxnLst/>
              <a:rect r="r" b="b" t="t" l="l"/>
              <a:pathLst>
                <a:path h="478751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87519"/>
                  </a:lnTo>
                  <a:lnTo>
                    <a:pt x="0" y="4787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" r="0" b="-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05334" y="4351884"/>
            <a:ext cx="6154191" cy="704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Current KYC Pain Points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5334" y="5755332"/>
            <a:ext cx="3379440" cy="44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Poor Image Quality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334" y="6407795"/>
            <a:ext cx="7788325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328" indent="-169664" lvl="1">
              <a:lnSpc>
                <a:spcPts val="3562"/>
              </a:lnSpc>
              <a:buFont typeface="Arial"/>
              <a:buChar char="•"/>
            </a:pPr>
            <a:r>
              <a:rPr lang="en-US" sz="2249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Blurry scans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5334" y="6967835"/>
            <a:ext cx="7788325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328" indent="-169664" lvl="1">
              <a:lnSpc>
                <a:spcPts val="3562"/>
              </a:lnSpc>
              <a:buFont typeface="Arial"/>
              <a:buChar char="•"/>
            </a:pPr>
            <a:r>
              <a:rPr lang="en-US" sz="2249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Dark or excessively glared images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5334" y="7527875"/>
            <a:ext cx="7788325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328" indent="-169664" lvl="1">
              <a:lnSpc>
                <a:spcPts val="3562"/>
              </a:lnSpc>
              <a:buFont typeface="Arial"/>
              <a:buChar char="•"/>
            </a:pPr>
            <a:r>
              <a:rPr lang="en-US" sz="2249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Low resolution documents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5334" y="8245971"/>
            <a:ext cx="7788325" cy="99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These issues frequently cause backend operators to reject submissions.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03866" y="5755332"/>
            <a:ext cx="3512195" cy="44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Incorrect Submissions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03866" y="6407795"/>
            <a:ext cx="7788325" cy="99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328" indent="-169664" lvl="1">
              <a:lnSpc>
                <a:spcPts val="3562"/>
              </a:lnSpc>
              <a:buFont typeface="Arial"/>
              <a:buChar char="•"/>
            </a:pPr>
            <a:r>
              <a:rPr lang="en-US" sz="2249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Uploading wrong document types (e.g., Aadhaar instead of PAN)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03866" y="7427416"/>
            <a:ext cx="7788325" cy="99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39328" indent="-169664" lvl="1">
              <a:lnSpc>
                <a:spcPts val="3562"/>
              </a:lnSpc>
              <a:buFont typeface="Arial"/>
              <a:buChar char="•"/>
            </a:pPr>
            <a:r>
              <a:rPr lang="en-US" sz="2249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Mislabeling documents (e.g., passport photo as address proof)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03866" y="8605094"/>
            <a:ext cx="7788325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249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Leads to automatic rejection and user frustration.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05155" y="1450033"/>
            <a:ext cx="9335691" cy="143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Addressing Fraud &amp; Operational Burden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5155" y="3615630"/>
            <a:ext cx="4302919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Duplicate Submissions &amp; Fraud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5155" y="4718447"/>
            <a:ext cx="4302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Attempts to submit fraudulent documents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05155" y="5780634"/>
            <a:ext cx="4302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Repeated submissions by the same user with minor changes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05155" y="7007424"/>
            <a:ext cx="430291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Banks struggle to detect and prevent these fraudulent activities early.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47451" y="3615630"/>
            <a:ext cx="4302919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High Manual Verification Load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47451" y="4718447"/>
            <a:ext cx="4302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Operators manually inspect and validate documents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47451" y="5780634"/>
            <a:ext cx="430291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8754" indent="-174377" lvl="1">
              <a:lnSpc>
                <a:spcPts val="3750"/>
              </a:lnSpc>
              <a:buFont typeface="Arial"/>
              <a:buChar char="•"/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Cross-referencing documents against databases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947451" y="7007424"/>
            <a:ext cx="430291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This labor-intensive process is a major bottleneck, increasing costs and errors.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297186"/>
            <a:ext cx="8239720" cy="73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Our Smart Digital KYC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155" y="2533055"/>
            <a:ext cx="16193690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We developed an intelligent portal that automates and secures the KYC process.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1047155" y="3443585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0126" r="0" b="-1012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47155" y="4546550"/>
            <a:ext cx="3573215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Pre-upload Validation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155" y="5089772"/>
            <a:ext cx="7909769" cy="105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Ensures document quality before submission, reducing rejections.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330929" y="3443585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30929" y="4546550"/>
            <a:ext cx="4456360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Automated Data Extraction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30929" y="5089772"/>
            <a:ext cx="7909917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OCR extracts critical information like PAN/Aadhaar numbers.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047155" y="6741021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696" t="0" r="-569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7155" y="7843986"/>
            <a:ext cx="4276874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Proactive Fraud 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155" y="8387209"/>
            <a:ext cx="7909769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Identifies duplicate entries and mismatches instantly.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9330929" y="6741021"/>
            <a:ext cx="748010" cy="748010"/>
          </a:xfrm>
          <a:custGeom>
            <a:avLst/>
            <a:gdLst/>
            <a:ahLst/>
            <a:cxnLst/>
            <a:rect r="r" b="b" t="t" l="l"/>
            <a:pathLst>
              <a:path h="748010" w="748010">
                <a:moveTo>
                  <a:pt x="0" y="0"/>
                </a:moveTo>
                <a:lnTo>
                  <a:pt x="748010" y="0"/>
                </a:lnTo>
                <a:lnTo>
                  <a:pt x="748010" y="748010"/>
                </a:lnTo>
                <a:lnTo>
                  <a:pt x="0" y="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0126" t="0" r="-10126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30929" y="7843986"/>
            <a:ext cx="3786782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Live Selfie Authenticity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30929" y="8387209"/>
            <a:ext cx="7909917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Confirms the user's presence and identity in real-time.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96404" y="763935"/>
            <a:ext cx="10498782" cy="68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187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End-to-End Workflow: Seamless &amp; Secure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57300" y="2022276"/>
            <a:ext cx="15773251" cy="5918746"/>
            <a:chOff x="0" y="0"/>
            <a:chExt cx="21031002" cy="789166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21030946" cy="7891653"/>
            </a:xfrm>
            <a:custGeom>
              <a:avLst/>
              <a:gdLst/>
              <a:ahLst/>
              <a:cxnLst/>
              <a:rect r="r" b="b" t="t" l="l"/>
              <a:pathLst>
                <a:path h="7891653" w="21030946">
                  <a:moveTo>
                    <a:pt x="0" y="0"/>
                  </a:moveTo>
                  <a:lnTo>
                    <a:pt x="21030946" y="0"/>
                  </a:lnTo>
                  <a:lnTo>
                    <a:pt x="21030946" y="7891653"/>
                  </a:lnTo>
                  <a:lnTo>
                    <a:pt x="0" y="78916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" t="0" r="-32" b="0"/>
              </a:stretch>
            </a:blipFill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14727734" y="3529888"/>
            <a:ext cx="814739" cy="814739"/>
          </a:xfrm>
          <a:custGeom>
            <a:avLst/>
            <a:gdLst/>
            <a:ahLst/>
            <a:cxnLst/>
            <a:rect r="r" b="b" t="t" l="l"/>
            <a:pathLst>
              <a:path h="814739" w="814739">
                <a:moveTo>
                  <a:pt x="0" y="0"/>
                </a:moveTo>
                <a:lnTo>
                  <a:pt x="814738" y="0"/>
                </a:lnTo>
                <a:lnTo>
                  <a:pt x="814738" y="814738"/>
                </a:lnTo>
                <a:lnTo>
                  <a:pt x="0" y="814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441" t="0" r="-1744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001854" y="6292765"/>
            <a:ext cx="2379036" cy="87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Submit to Storage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11745028" y="3531415"/>
            <a:ext cx="814739" cy="814739"/>
          </a:xfrm>
          <a:custGeom>
            <a:avLst/>
            <a:gdLst/>
            <a:ahLst/>
            <a:cxnLst/>
            <a:rect r="r" b="b" t="t" l="l"/>
            <a:pathLst>
              <a:path h="814739" w="814739">
                <a:moveTo>
                  <a:pt x="0" y="0"/>
                </a:moveTo>
                <a:lnTo>
                  <a:pt x="814738" y="0"/>
                </a:lnTo>
                <a:lnTo>
                  <a:pt x="814738" y="814739"/>
                </a:lnTo>
                <a:lnTo>
                  <a:pt x="0" y="814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7558" r="0" b="-755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003615" y="6292765"/>
            <a:ext cx="2379037" cy="87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Duplicate Check &amp; Selfie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8763084" y="3531415"/>
            <a:ext cx="814739" cy="814739"/>
          </a:xfrm>
          <a:custGeom>
            <a:avLst/>
            <a:gdLst/>
            <a:ahLst/>
            <a:cxnLst/>
            <a:rect r="r" b="b" t="t" l="l"/>
            <a:pathLst>
              <a:path h="814739" w="814739">
                <a:moveTo>
                  <a:pt x="0" y="0"/>
                </a:moveTo>
                <a:lnTo>
                  <a:pt x="814738" y="0"/>
                </a:lnTo>
                <a:lnTo>
                  <a:pt x="814738" y="814739"/>
                </a:lnTo>
                <a:lnTo>
                  <a:pt x="0" y="8147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9302" r="0" b="-930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021672" y="6292765"/>
            <a:ext cx="2379038" cy="87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OCR &amp; Name Match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5781141" y="3531415"/>
            <a:ext cx="814739" cy="814739"/>
          </a:xfrm>
          <a:custGeom>
            <a:avLst/>
            <a:gdLst/>
            <a:ahLst/>
            <a:cxnLst/>
            <a:rect r="r" b="b" t="t" l="l"/>
            <a:pathLst>
              <a:path h="814739" w="814739">
                <a:moveTo>
                  <a:pt x="0" y="0"/>
                </a:moveTo>
                <a:lnTo>
                  <a:pt x="814739" y="0"/>
                </a:lnTo>
                <a:lnTo>
                  <a:pt x="814739" y="814739"/>
                </a:lnTo>
                <a:lnTo>
                  <a:pt x="0" y="8147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7558" r="0" b="-755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39730" y="6292765"/>
            <a:ext cx="2379036" cy="87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System Validation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2782904" y="3531415"/>
            <a:ext cx="814739" cy="814739"/>
          </a:xfrm>
          <a:custGeom>
            <a:avLst/>
            <a:gdLst/>
            <a:ahLst/>
            <a:cxnLst/>
            <a:rect r="r" b="b" t="t" l="l"/>
            <a:pathLst>
              <a:path h="814739" w="814739">
                <a:moveTo>
                  <a:pt x="0" y="0"/>
                </a:moveTo>
                <a:lnTo>
                  <a:pt x="814738" y="0"/>
                </a:lnTo>
                <a:lnTo>
                  <a:pt x="814738" y="814739"/>
                </a:lnTo>
                <a:lnTo>
                  <a:pt x="0" y="8147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9302" r="0" b="-9302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92607" y="6292765"/>
            <a:ext cx="2379036" cy="87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Select Document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6404" y="8175575"/>
            <a:ext cx="16295191" cy="54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D6E5EF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Real-time feedback:</a:t>
            </a:r>
            <a:r>
              <a:rPr lang="en-US" sz="2187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Users receive immediate guidance on document quality.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6404" y="8730555"/>
            <a:ext cx="16295191" cy="54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D6E5EF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Automated checks:</a:t>
            </a:r>
            <a:r>
              <a:rPr lang="en-US" sz="2187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OCR and name matching prevent incorrect submissions.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6404" y="9285535"/>
            <a:ext cx="16295191" cy="54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D6E5EF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Enhanced security:</a:t>
            </a:r>
            <a:r>
              <a:rPr lang="en-US" sz="2187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 Live selfie and duplicate checks fortify fraud prevention.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20936" y="626120"/>
            <a:ext cx="5884664" cy="57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Core Modules: How It Works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55489" y="2017960"/>
            <a:ext cx="234554" cy="1055489"/>
            <a:chOff x="0" y="0"/>
            <a:chExt cx="312738" cy="14073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2674" cy="1407287"/>
            </a:xfrm>
            <a:custGeom>
              <a:avLst/>
              <a:gdLst/>
              <a:ahLst/>
              <a:cxnLst/>
              <a:rect r="r" b="b" t="t" l="l"/>
              <a:pathLst>
                <a:path h="1407287" w="312674">
                  <a:moveTo>
                    <a:pt x="0" y="46863"/>
                  </a:moveTo>
                  <a:cubicBezTo>
                    <a:pt x="0" y="20955"/>
                    <a:pt x="20955" y="0"/>
                    <a:pt x="46863" y="0"/>
                  </a:cubicBezTo>
                  <a:lnTo>
                    <a:pt x="265811" y="0"/>
                  </a:lnTo>
                  <a:cubicBezTo>
                    <a:pt x="291719" y="0"/>
                    <a:pt x="312674" y="20955"/>
                    <a:pt x="312674" y="46863"/>
                  </a:cubicBezTo>
                  <a:lnTo>
                    <a:pt x="312674" y="1360424"/>
                  </a:lnTo>
                  <a:cubicBezTo>
                    <a:pt x="312674" y="1386332"/>
                    <a:pt x="291719" y="1407287"/>
                    <a:pt x="265811" y="1407287"/>
                  </a:cubicBezTo>
                  <a:lnTo>
                    <a:pt x="46863" y="1407287"/>
                  </a:lnTo>
                  <a:cubicBezTo>
                    <a:pt x="20955" y="1407287"/>
                    <a:pt x="0" y="1386332"/>
                    <a:pt x="0" y="1360424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20936" y="1863924"/>
            <a:ext cx="703660" cy="703659"/>
            <a:chOff x="0" y="0"/>
            <a:chExt cx="938213" cy="9382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8276" cy="938149"/>
            </a:xfrm>
            <a:custGeom>
              <a:avLst/>
              <a:gdLst/>
              <a:ahLst/>
              <a:cxnLst/>
              <a:rect r="r" b="b" t="t" l="l"/>
              <a:pathLst>
                <a:path h="938149" w="938276">
                  <a:moveTo>
                    <a:pt x="0" y="469138"/>
                  </a:moveTo>
                  <a:cubicBezTo>
                    <a:pt x="0" y="210058"/>
                    <a:pt x="210058" y="0"/>
                    <a:pt x="469138" y="0"/>
                  </a:cubicBezTo>
                  <a:cubicBezTo>
                    <a:pt x="728218" y="0"/>
                    <a:pt x="938276" y="210058"/>
                    <a:pt x="938276" y="469138"/>
                  </a:cubicBezTo>
                  <a:cubicBezTo>
                    <a:pt x="938276" y="728218"/>
                    <a:pt x="728218" y="938149"/>
                    <a:pt x="469138" y="938149"/>
                  </a:cubicBezTo>
                  <a:cubicBezTo>
                    <a:pt x="210058" y="938149"/>
                    <a:pt x="0" y="728218"/>
                    <a:pt x="0" y="469138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96851" y="2039839"/>
            <a:ext cx="351830" cy="351830"/>
          </a:xfrm>
          <a:custGeom>
            <a:avLst/>
            <a:gdLst/>
            <a:ahLst/>
            <a:cxnLst/>
            <a:rect r="r" b="b" t="t" l="l"/>
            <a:pathLst>
              <a:path h="351830" w="351830">
                <a:moveTo>
                  <a:pt x="0" y="0"/>
                </a:moveTo>
                <a:lnTo>
                  <a:pt x="351830" y="0"/>
                </a:lnTo>
                <a:lnTo>
                  <a:pt x="351830" y="351830"/>
                </a:lnTo>
                <a:lnTo>
                  <a:pt x="0" y="351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4864" r="0" b="-1486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59149" y="1891159"/>
            <a:ext cx="3715791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Document Quality Validation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9149" y="2309961"/>
            <a:ext cx="15707916" cy="45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Detects blur, checks brightness, verifies resolution (min 800x600px). Instant rejection of poor uploads.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07319" y="3659981"/>
            <a:ext cx="234554" cy="1055489"/>
            <a:chOff x="0" y="0"/>
            <a:chExt cx="312738" cy="14073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674" cy="1407287"/>
            </a:xfrm>
            <a:custGeom>
              <a:avLst/>
              <a:gdLst/>
              <a:ahLst/>
              <a:cxnLst/>
              <a:rect r="r" b="b" t="t" l="l"/>
              <a:pathLst>
                <a:path h="1407287" w="312674">
                  <a:moveTo>
                    <a:pt x="0" y="46863"/>
                  </a:moveTo>
                  <a:cubicBezTo>
                    <a:pt x="0" y="20955"/>
                    <a:pt x="20955" y="0"/>
                    <a:pt x="46863" y="0"/>
                  </a:cubicBezTo>
                  <a:lnTo>
                    <a:pt x="265811" y="0"/>
                  </a:lnTo>
                  <a:cubicBezTo>
                    <a:pt x="291719" y="0"/>
                    <a:pt x="312674" y="20955"/>
                    <a:pt x="312674" y="46863"/>
                  </a:cubicBezTo>
                  <a:lnTo>
                    <a:pt x="312674" y="1360424"/>
                  </a:lnTo>
                  <a:cubicBezTo>
                    <a:pt x="312674" y="1386332"/>
                    <a:pt x="291719" y="1407287"/>
                    <a:pt x="265811" y="1407287"/>
                  </a:cubicBezTo>
                  <a:lnTo>
                    <a:pt x="46863" y="1407287"/>
                  </a:lnTo>
                  <a:cubicBezTo>
                    <a:pt x="20955" y="1407287"/>
                    <a:pt x="0" y="1386332"/>
                    <a:pt x="0" y="1360424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172766" y="3505944"/>
            <a:ext cx="703660" cy="703659"/>
            <a:chOff x="0" y="0"/>
            <a:chExt cx="938213" cy="9382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8276" cy="938149"/>
            </a:xfrm>
            <a:custGeom>
              <a:avLst/>
              <a:gdLst/>
              <a:ahLst/>
              <a:cxnLst/>
              <a:rect r="r" b="b" t="t" l="l"/>
              <a:pathLst>
                <a:path h="938149" w="938276">
                  <a:moveTo>
                    <a:pt x="0" y="469138"/>
                  </a:moveTo>
                  <a:cubicBezTo>
                    <a:pt x="0" y="210058"/>
                    <a:pt x="210058" y="0"/>
                    <a:pt x="469138" y="0"/>
                  </a:cubicBezTo>
                  <a:cubicBezTo>
                    <a:pt x="728218" y="0"/>
                    <a:pt x="938276" y="210058"/>
                    <a:pt x="938276" y="469138"/>
                  </a:cubicBezTo>
                  <a:cubicBezTo>
                    <a:pt x="938276" y="728218"/>
                    <a:pt x="728218" y="938149"/>
                    <a:pt x="469138" y="938149"/>
                  </a:cubicBezTo>
                  <a:cubicBezTo>
                    <a:pt x="210058" y="938149"/>
                    <a:pt x="0" y="728218"/>
                    <a:pt x="0" y="469138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1348680" y="3681859"/>
            <a:ext cx="351830" cy="351830"/>
          </a:xfrm>
          <a:custGeom>
            <a:avLst/>
            <a:gdLst/>
            <a:ahLst/>
            <a:cxnLst/>
            <a:rect r="r" b="b" t="t" l="l"/>
            <a:pathLst>
              <a:path h="351830" w="351830">
                <a:moveTo>
                  <a:pt x="0" y="0"/>
                </a:moveTo>
                <a:lnTo>
                  <a:pt x="351830" y="0"/>
                </a:lnTo>
                <a:lnTo>
                  <a:pt x="351830" y="351830"/>
                </a:lnTo>
                <a:lnTo>
                  <a:pt x="0" y="35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8108" r="0" b="-810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10979" y="3533180"/>
            <a:ext cx="3467398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OCR Extraction (Tesseract)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10979" y="3951982"/>
            <a:ext cx="15356086" cy="45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Extracts and identifies critical data (PAN, Aadhaar) to ensure document correctness.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759149" y="5302002"/>
            <a:ext cx="234554" cy="1055489"/>
            <a:chOff x="0" y="0"/>
            <a:chExt cx="312738" cy="14073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12674" cy="1407287"/>
            </a:xfrm>
            <a:custGeom>
              <a:avLst/>
              <a:gdLst/>
              <a:ahLst/>
              <a:cxnLst/>
              <a:rect r="r" b="b" t="t" l="l"/>
              <a:pathLst>
                <a:path h="1407287" w="312674">
                  <a:moveTo>
                    <a:pt x="0" y="46863"/>
                  </a:moveTo>
                  <a:cubicBezTo>
                    <a:pt x="0" y="20955"/>
                    <a:pt x="20955" y="0"/>
                    <a:pt x="46863" y="0"/>
                  </a:cubicBezTo>
                  <a:lnTo>
                    <a:pt x="265811" y="0"/>
                  </a:lnTo>
                  <a:cubicBezTo>
                    <a:pt x="291719" y="0"/>
                    <a:pt x="312674" y="20955"/>
                    <a:pt x="312674" y="46863"/>
                  </a:cubicBezTo>
                  <a:lnTo>
                    <a:pt x="312674" y="1360424"/>
                  </a:lnTo>
                  <a:cubicBezTo>
                    <a:pt x="312674" y="1386332"/>
                    <a:pt x="291719" y="1407287"/>
                    <a:pt x="265811" y="1407287"/>
                  </a:cubicBezTo>
                  <a:lnTo>
                    <a:pt x="46863" y="1407287"/>
                  </a:lnTo>
                  <a:cubicBezTo>
                    <a:pt x="20955" y="1407287"/>
                    <a:pt x="0" y="1386332"/>
                    <a:pt x="0" y="1360424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524595" y="5147965"/>
            <a:ext cx="703660" cy="703659"/>
            <a:chOff x="0" y="0"/>
            <a:chExt cx="938213" cy="9382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38276" cy="938149"/>
            </a:xfrm>
            <a:custGeom>
              <a:avLst/>
              <a:gdLst/>
              <a:ahLst/>
              <a:cxnLst/>
              <a:rect r="r" b="b" t="t" l="l"/>
              <a:pathLst>
                <a:path h="938149" w="938276">
                  <a:moveTo>
                    <a:pt x="0" y="469138"/>
                  </a:moveTo>
                  <a:cubicBezTo>
                    <a:pt x="0" y="210058"/>
                    <a:pt x="210058" y="0"/>
                    <a:pt x="469138" y="0"/>
                  </a:cubicBezTo>
                  <a:cubicBezTo>
                    <a:pt x="728218" y="0"/>
                    <a:pt x="938276" y="210058"/>
                    <a:pt x="938276" y="469138"/>
                  </a:cubicBezTo>
                  <a:cubicBezTo>
                    <a:pt x="938276" y="728218"/>
                    <a:pt x="728218" y="938149"/>
                    <a:pt x="469138" y="938149"/>
                  </a:cubicBezTo>
                  <a:cubicBezTo>
                    <a:pt x="210058" y="938149"/>
                    <a:pt x="0" y="728218"/>
                    <a:pt x="0" y="469138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1700510" y="5323880"/>
            <a:ext cx="351830" cy="351830"/>
          </a:xfrm>
          <a:custGeom>
            <a:avLst/>
            <a:gdLst/>
            <a:ahLst/>
            <a:cxnLst/>
            <a:rect r="r" b="b" t="t" l="l"/>
            <a:pathLst>
              <a:path h="351830" w="351830">
                <a:moveTo>
                  <a:pt x="0" y="0"/>
                </a:moveTo>
                <a:lnTo>
                  <a:pt x="351830" y="0"/>
                </a:lnTo>
                <a:lnTo>
                  <a:pt x="351830" y="351830"/>
                </a:lnTo>
                <a:lnTo>
                  <a:pt x="0" y="3518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2972" t="0" r="-72972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462808" y="5175200"/>
            <a:ext cx="2759720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Duplicate Detection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62808" y="5594002"/>
            <a:ext cx="15004256" cy="45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Searches the database for existing document numbers, preventing fraud and resubmissions.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2110979" y="6944022"/>
            <a:ext cx="234554" cy="1055489"/>
            <a:chOff x="0" y="0"/>
            <a:chExt cx="312738" cy="140731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12674" cy="1407287"/>
            </a:xfrm>
            <a:custGeom>
              <a:avLst/>
              <a:gdLst/>
              <a:ahLst/>
              <a:cxnLst/>
              <a:rect r="r" b="b" t="t" l="l"/>
              <a:pathLst>
                <a:path h="1407287" w="312674">
                  <a:moveTo>
                    <a:pt x="0" y="46863"/>
                  </a:moveTo>
                  <a:cubicBezTo>
                    <a:pt x="0" y="20955"/>
                    <a:pt x="20955" y="0"/>
                    <a:pt x="46863" y="0"/>
                  </a:cubicBezTo>
                  <a:lnTo>
                    <a:pt x="265811" y="0"/>
                  </a:lnTo>
                  <a:cubicBezTo>
                    <a:pt x="291719" y="0"/>
                    <a:pt x="312674" y="20955"/>
                    <a:pt x="312674" y="46863"/>
                  </a:cubicBezTo>
                  <a:lnTo>
                    <a:pt x="312674" y="1360424"/>
                  </a:lnTo>
                  <a:cubicBezTo>
                    <a:pt x="312674" y="1386332"/>
                    <a:pt x="291719" y="1407287"/>
                    <a:pt x="265811" y="1407287"/>
                  </a:cubicBezTo>
                  <a:lnTo>
                    <a:pt x="46863" y="1407287"/>
                  </a:lnTo>
                  <a:cubicBezTo>
                    <a:pt x="20955" y="1407287"/>
                    <a:pt x="0" y="1386332"/>
                    <a:pt x="0" y="1360424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876425" y="6789985"/>
            <a:ext cx="703660" cy="703659"/>
            <a:chOff x="0" y="0"/>
            <a:chExt cx="938213" cy="93821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38276" cy="938149"/>
            </a:xfrm>
            <a:custGeom>
              <a:avLst/>
              <a:gdLst/>
              <a:ahLst/>
              <a:cxnLst/>
              <a:rect r="r" b="b" t="t" l="l"/>
              <a:pathLst>
                <a:path h="938149" w="938276">
                  <a:moveTo>
                    <a:pt x="0" y="469138"/>
                  </a:moveTo>
                  <a:cubicBezTo>
                    <a:pt x="0" y="210058"/>
                    <a:pt x="210058" y="0"/>
                    <a:pt x="469138" y="0"/>
                  </a:cubicBezTo>
                  <a:cubicBezTo>
                    <a:pt x="728218" y="0"/>
                    <a:pt x="938276" y="210058"/>
                    <a:pt x="938276" y="469138"/>
                  </a:cubicBezTo>
                  <a:cubicBezTo>
                    <a:pt x="938276" y="728218"/>
                    <a:pt x="728218" y="938149"/>
                    <a:pt x="469138" y="938149"/>
                  </a:cubicBezTo>
                  <a:cubicBezTo>
                    <a:pt x="210058" y="938149"/>
                    <a:pt x="0" y="728218"/>
                    <a:pt x="0" y="469138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2" id="32" descr="preencoded.png"/>
          <p:cNvSpPr/>
          <p:nvPr/>
        </p:nvSpPr>
        <p:spPr>
          <a:xfrm flipH="false" flipV="false" rot="0">
            <a:off x="2052340" y="6965900"/>
            <a:ext cx="351830" cy="351830"/>
          </a:xfrm>
          <a:custGeom>
            <a:avLst/>
            <a:gdLst/>
            <a:ahLst/>
            <a:cxnLst/>
            <a:rect r="r" b="b" t="t" l="l"/>
            <a:pathLst>
              <a:path h="351830" w="351830">
                <a:moveTo>
                  <a:pt x="0" y="0"/>
                </a:moveTo>
                <a:lnTo>
                  <a:pt x="351830" y="0"/>
                </a:lnTo>
                <a:lnTo>
                  <a:pt x="351830" y="351830"/>
                </a:lnTo>
                <a:lnTo>
                  <a:pt x="0" y="351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5405" r="0" b="-5405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814638" y="6817221"/>
            <a:ext cx="3120330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Selfie Capture + Identity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14638" y="7236024"/>
            <a:ext cx="14652426" cy="45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Uses webcam API to confirm the presence of a real person.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759149" y="8586044"/>
            <a:ext cx="234554" cy="1055489"/>
            <a:chOff x="0" y="0"/>
            <a:chExt cx="312738" cy="140731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12674" cy="1407287"/>
            </a:xfrm>
            <a:custGeom>
              <a:avLst/>
              <a:gdLst/>
              <a:ahLst/>
              <a:cxnLst/>
              <a:rect r="r" b="b" t="t" l="l"/>
              <a:pathLst>
                <a:path h="1407287" w="312674">
                  <a:moveTo>
                    <a:pt x="0" y="46863"/>
                  </a:moveTo>
                  <a:cubicBezTo>
                    <a:pt x="0" y="20955"/>
                    <a:pt x="20955" y="0"/>
                    <a:pt x="46863" y="0"/>
                  </a:cubicBezTo>
                  <a:lnTo>
                    <a:pt x="265811" y="0"/>
                  </a:lnTo>
                  <a:cubicBezTo>
                    <a:pt x="291719" y="0"/>
                    <a:pt x="312674" y="20955"/>
                    <a:pt x="312674" y="46863"/>
                  </a:cubicBezTo>
                  <a:lnTo>
                    <a:pt x="312674" y="1360424"/>
                  </a:lnTo>
                  <a:cubicBezTo>
                    <a:pt x="312674" y="1386332"/>
                    <a:pt x="291719" y="1407287"/>
                    <a:pt x="265811" y="1407287"/>
                  </a:cubicBezTo>
                  <a:lnTo>
                    <a:pt x="46863" y="1407287"/>
                  </a:lnTo>
                  <a:cubicBezTo>
                    <a:pt x="20955" y="1407287"/>
                    <a:pt x="0" y="1386332"/>
                    <a:pt x="0" y="1360424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524595" y="8432006"/>
            <a:ext cx="703660" cy="703659"/>
            <a:chOff x="0" y="0"/>
            <a:chExt cx="938213" cy="93821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938276" cy="938149"/>
            </a:xfrm>
            <a:custGeom>
              <a:avLst/>
              <a:gdLst/>
              <a:ahLst/>
              <a:cxnLst/>
              <a:rect r="r" b="b" t="t" l="l"/>
              <a:pathLst>
                <a:path h="938149" w="938276">
                  <a:moveTo>
                    <a:pt x="0" y="469138"/>
                  </a:moveTo>
                  <a:cubicBezTo>
                    <a:pt x="0" y="210058"/>
                    <a:pt x="210058" y="0"/>
                    <a:pt x="469138" y="0"/>
                  </a:cubicBezTo>
                  <a:cubicBezTo>
                    <a:pt x="728218" y="0"/>
                    <a:pt x="938276" y="210058"/>
                    <a:pt x="938276" y="469138"/>
                  </a:cubicBezTo>
                  <a:cubicBezTo>
                    <a:pt x="938276" y="728218"/>
                    <a:pt x="728218" y="938149"/>
                    <a:pt x="469138" y="938149"/>
                  </a:cubicBezTo>
                  <a:cubicBezTo>
                    <a:pt x="210058" y="938149"/>
                    <a:pt x="0" y="728218"/>
                    <a:pt x="0" y="469138"/>
                  </a:cubicBezTo>
                  <a:close/>
                </a:path>
              </a:pathLst>
            </a:custGeom>
            <a:solidFill>
              <a:srgbClr val="44475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9" id="39" descr="preencoded.png"/>
          <p:cNvSpPr/>
          <p:nvPr/>
        </p:nvSpPr>
        <p:spPr>
          <a:xfrm flipH="false" flipV="false" rot="0">
            <a:off x="1700510" y="8607921"/>
            <a:ext cx="351830" cy="351830"/>
          </a:xfrm>
          <a:custGeom>
            <a:avLst/>
            <a:gdLst/>
            <a:ahLst/>
            <a:cxnLst/>
            <a:rect r="r" b="b" t="t" l="l"/>
            <a:pathLst>
              <a:path h="351830" w="351830">
                <a:moveTo>
                  <a:pt x="0" y="0"/>
                </a:moveTo>
                <a:lnTo>
                  <a:pt x="351830" y="0"/>
                </a:lnTo>
                <a:lnTo>
                  <a:pt x="351830" y="351830"/>
                </a:lnTo>
                <a:lnTo>
                  <a:pt x="0" y="351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5675" t="0" r="-25675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2462808" y="8459241"/>
            <a:ext cx="2759720" cy="354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Secure Storage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62808" y="8878044"/>
            <a:ext cx="15004256" cy="45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Cloudinary stores documents safely; MongoDB Atlas handles structured KYC metadata.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363861"/>
            <a:ext cx="8983116" cy="73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Real Banking Impact &amp; Advantages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105" y="2675930"/>
            <a:ext cx="5236517" cy="2768352"/>
            <a:chOff x="0" y="0"/>
            <a:chExt cx="6982023" cy="36911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931279" cy="3640328"/>
            </a:xfrm>
            <a:custGeom>
              <a:avLst/>
              <a:gdLst/>
              <a:ahLst/>
              <a:cxnLst/>
              <a:rect r="r" b="b" t="t" l="l"/>
              <a:pathLst>
                <a:path h="3640328" w="6931279">
                  <a:moveTo>
                    <a:pt x="0" y="243840"/>
                  </a:moveTo>
                  <a:cubicBezTo>
                    <a:pt x="0" y="109220"/>
                    <a:pt x="109855" y="0"/>
                    <a:pt x="245491" y="0"/>
                  </a:cubicBezTo>
                  <a:lnTo>
                    <a:pt x="6685788" y="0"/>
                  </a:lnTo>
                  <a:cubicBezTo>
                    <a:pt x="6821297" y="0"/>
                    <a:pt x="6931279" y="109220"/>
                    <a:pt x="6931279" y="243840"/>
                  </a:cubicBezTo>
                  <a:lnTo>
                    <a:pt x="6931279" y="3396488"/>
                  </a:lnTo>
                  <a:cubicBezTo>
                    <a:pt x="6931279" y="3531108"/>
                    <a:pt x="6821424" y="3640328"/>
                    <a:pt x="6685788" y="3640328"/>
                  </a:cubicBezTo>
                  <a:lnTo>
                    <a:pt x="245491" y="3640328"/>
                  </a:lnTo>
                  <a:cubicBezTo>
                    <a:pt x="109982" y="3640328"/>
                    <a:pt x="0" y="3531108"/>
                    <a:pt x="0" y="3396488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2079" cy="3691128"/>
            </a:xfrm>
            <a:custGeom>
              <a:avLst/>
              <a:gdLst/>
              <a:ahLst/>
              <a:cxnLst/>
              <a:rect r="r" b="b" t="t" l="l"/>
              <a:pathLst>
                <a:path h="3691128" w="6982079">
                  <a:moveTo>
                    <a:pt x="0" y="269240"/>
                  </a:moveTo>
                  <a:cubicBezTo>
                    <a:pt x="0" y="120396"/>
                    <a:pt x="121412" y="0"/>
                    <a:pt x="270891" y="0"/>
                  </a:cubicBezTo>
                  <a:lnTo>
                    <a:pt x="6711188" y="0"/>
                  </a:lnTo>
                  <a:lnTo>
                    <a:pt x="6711188" y="25400"/>
                  </a:lnTo>
                  <a:lnTo>
                    <a:pt x="6711188" y="0"/>
                  </a:lnTo>
                  <a:cubicBezTo>
                    <a:pt x="6860667" y="0"/>
                    <a:pt x="6982079" y="120396"/>
                    <a:pt x="6982079" y="269240"/>
                  </a:cubicBezTo>
                  <a:lnTo>
                    <a:pt x="6956679" y="269240"/>
                  </a:lnTo>
                  <a:lnTo>
                    <a:pt x="6982079" y="269240"/>
                  </a:lnTo>
                  <a:lnTo>
                    <a:pt x="6982079" y="3421888"/>
                  </a:lnTo>
                  <a:lnTo>
                    <a:pt x="6956679" y="3421888"/>
                  </a:lnTo>
                  <a:lnTo>
                    <a:pt x="6982079" y="3421888"/>
                  </a:lnTo>
                  <a:cubicBezTo>
                    <a:pt x="6982079" y="3570732"/>
                    <a:pt x="6860667" y="3691128"/>
                    <a:pt x="6711188" y="3691128"/>
                  </a:cubicBezTo>
                  <a:lnTo>
                    <a:pt x="6711188" y="3665728"/>
                  </a:lnTo>
                  <a:lnTo>
                    <a:pt x="6711188" y="3691128"/>
                  </a:lnTo>
                  <a:lnTo>
                    <a:pt x="270891" y="3691128"/>
                  </a:lnTo>
                  <a:lnTo>
                    <a:pt x="270891" y="3665728"/>
                  </a:lnTo>
                  <a:lnTo>
                    <a:pt x="270891" y="3691128"/>
                  </a:lnTo>
                  <a:cubicBezTo>
                    <a:pt x="121412" y="3691128"/>
                    <a:pt x="0" y="3570732"/>
                    <a:pt x="0" y="34218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1888"/>
                  </a:lnTo>
                  <a:lnTo>
                    <a:pt x="25400" y="3421888"/>
                  </a:lnTo>
                  <a:lnTo>
                    <a:pt x="50800" y="3421888"/>
                  </a:lnTo>
                  <a:cubicBezTo>
                    <a:pt x="50800" y="3542411"/>
                    <a:pt x="149098" y="3640328"/>
                    <a:pt x="270891" y="3640328"/>
                  </a:cubicBezTo>
                  <a:lnTo>
                    <a:pt x="6711188" y="3640328"/>
                  </a:lnTo>
                  <a:cubicBezTo>
                    <a:pt x="6832854" y="3640328"/>
                    <a:pt x="6931279" y="3542411"/>
                    <a:pt x="6931279" y="3421888"/>
                  </a:cubicBezTo>
                  <a:lnTo>
                    <a:pt x="6931279" y="269240"/>
                  </a:lnTo>
                  <a:cubicBezTo>
                    <a:pt x="6931279" y="148717"/>
                    <a:pt x="6832981" y="50800"/>
                    <a:pt x="6711188" y="50800"/>
                  </a:cubicBezTo>
                  <a:lnTo>
                    <a:pt x="270891" y="50800"/>
                  </a:lnTo>
                  <a:lnTo>
                    <a:pt x="270891" y="25400"/>
                  </a:lnTo>
                  <a:lnTo>
                    <a:pt x="270891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09055" y="2694980"/>
            <a:ext cx="152400" cy="2730252"/>
            <a:chOff x="0" y="0"/>
            <a:chExt cx="203200" cy="364033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203200" cy="3640328"/>
            </a:xfrm>
            <a:custGeom>
              <a:avLst/>
              <a:gdLst/>
              <a:ahLst/>
              <a:cxnLst/>
              <a:rect r="r" b="b" t="t" l="l"/>
              <a:pathLst>
                <a:path h="3640328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3640328"/>
                  </a:lnTo>
                  <a:lnTo>
                    <a:pt x="0" y="364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2" r="0" b="-6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98699" y="3013174"/>
            <a:ext cx="385435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Reduced Rejection Rate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8699" y="3556397"/>
            <a:ext cx="440962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Eliminates poor uploads and incorrect proofs at the source, streamlining the process.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25666" y="2675930"/>
            <a:ext cx="5236517" cy="2768352"/>
            <a:chOff x="0" y="0"/>
            <a:chExt cx="6982023" cy="36911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6931279" cy="3640328"/>
            </a:xfrm>
            <a:custGeom>
              <a:avLst/>
              <a:gdLst/>
              <a:ahLst/>
              <a:cxnLst/>
              <a:rect r="r" b="b" t="t" l="l"/>
              <a:pathLst>
                <a:path h="3640328" w="6931279">
                  <a:moveTo>
                    <a:pt x="0" y="243840"/>
                  </a:moveTo>
                  <a:cubicBezTo>
                    <a:pt x="0" y="109220"/>
                    <a:pt x="109855" y="0"/>
                    <a:pt x="245491" y="0"/>
                  </a:cubicBezTo>
                  <a:lnTo>
                    <a:pt x="6685788" y="0"/>
                  </a:lnTo>
                  <a:cubicBezTo>
                    <a:pt x="6821297" y="0"/>
                    <a:pt x="6931279" y="109220"/>
                    <a:pt x="6931279" y="243840"/>
                  </a:cubicBezTo>
                  <a:lnTo>
                    <a:pt x="6931279" y="3396488"/>
                  </a:lnTo>
                  <a:cubicBezTo>
                    <a:pt x="6931279" y="3531108"/>
                    <a:pt x="6821424" y="3640328"/>
                    <a:pt x="6685788" y="3640328"/>
                  </a:cubicBezTo>
                  <a:lnTo>
                    <a:pt x="245491" y="3640328"/>
                  </a:lnTo>
                  <a:cubicBezTo>
                    <a:pt x="109982" y="3640328"/>
                    <a:pt x="0" y="3531108"/>
                    <a:pt x="0" y="3396488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82079" cy="3691128"/>
            </a:xfrm>
            <a:custGeom>
              <a:avLst/>
              <a:gdLst/>
              <a:ahLst/>
              <a:cxnLst/>
              <a:rect r="r" b="b" t="t" l="l"/>
              <a:pathLst>
                <a:path h="3691128" w="6982079">
                  <a:moveTo>
                    <a:pt x="0" y="269240"/>
                  </a:moveTo>
                  <a:cubicBezTo>
                    <a:pt x="0" y="120396"/>
                    <a:pt x="121412" y="0"/>
                    <a:pt x="270891" y="0"/>
                  </a:cubicBezTo>
                  <a:lnTo>
                    <a:pt x="6711188" y="0"/>
                  </a:lnTo>
                  <a:lnTo>
                    <a:pt x="6711188" y="25400"/>
                  </a:lnTo>
                  <a:lnTo>
                    <a:pt x="6711188" y="0"/>
                  </a:lnTo>
                  <a:cubicBezTo>
                    <a:pt x="6860667" y="0"/>
                    <a:pt x="6982079" y="120396"/>
                    <a:pt x="6982079" y="269240"/>
                  </a:cubicBezTo>
                  <a:lnTo>
                    <a:pt x="6956679" y="269240"/>
                  </a:lnTo>
                  <a:lnTo>
                    <a:pt x="6982079" y="269240"/>
                  </a:lnTo>
                  <a:lnTo>
                    <a:pt x="6982079" y="3421888"/>
                  </a:lnTo>
                  <a:lnTo>
                    <a:pt x="6956679" y="3421888"/>
                  </a:lnTo>
                  <a:lnTo>
                    <a:pt x="6982079" y="3421888"/>
                  </a:lnTo>
                  <a:cubicBezTo>
                    <a:pt x="6982079" y="3570732"/>
                    <a:pt x="6860667" y="3691128"/>
                    <a:pt x="6711188" y="3691128"/>
                  </a:cubicBezTo>
                  <a:lnTo>
                    <a:pt x="6711188" y="3665728"/>
                  </a:lnTo>
                  <a:lnTo>
                    <a:pt x="6711188" y="3691128"/>
                  </a:lnTo>
                  <a:lnTo>
                    <a:pt x="270891" y="3691128"/>
                  </a:lnTo>
                  <a:lnTo>
                    <a:pt x="270891" y="3665728"/>
                  </a:lnTo>
                  <a:lnTo>
                    <a:pt x="270891" y="3691128"/>
                  </a:lnTo>
                  <a:cubicBezTo>
                    <a:pt x="121412" y="3691128"/>
                    <a:pt x="0" y="3570732"/>
                    <a:pt x="0" y="34218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1888"/>
                  </a:lnTo>
                  <a:lnTo>
                    <a:pt x="25400" y="3421888"/>
                  </a:lnTo>
                  <a:lnTo>
                    <a:pt x="50800" y="3421888"/>
                  </a:lnTo>
                  <a:cubicBezTo>
                    <a:pt x="50800" y="3542411"/>
                    <a:pt x="149098" y="3640328"/>
                    <a:pt x="270891" y="3640328"/>
                  </a:cubicBezTo>
                  <a:lnTo>
                    <a:pt x="6711188" y="3640328"/>
                  </a:lnTo>
                  <a:cubicBezTo>
                    <a:pt x="6832854" y="3640328"/>
                    <a:pt x="6931279" y="3542411"/>
                    <a:pt x="6931279" y="3421888"/>
                  </a:cubicBezTo>
                  <a:lnTo>
                    <a:pt x="6931279" y="269240"/>
                  </a:lnTo>
                  <a:cubicBezTo>
                    <a:pt x="6931279" y="148717"/>
                    <a:pt x="6832981" y="50800"/>
                    <a:pt x="6711188" y="50800"/>
                  </a:cubicBezTo>
                  <a:lnTo>
                    <a:pt x="270891" y="50800"/>
                  </a:lnTo>
                  <a:lnTo>
                    <a:pt x="270891" y="25400"/>
                  </a:lnTo>
                  <a:lnTo>
                    <a:pt x="270891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6506616" y="2694980"/>
            <a:ext cx="152400" cy="2730252"/>
            <a:chOff x="0" y="0"/>
            <a:chExt cx="203200" cy="364033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203200" cy="3640328"/>
            </a:xfrm>
            <a:custGeom>
              <a:avLst/>
              <a:gdLst/>
              <a:ahLst/>
              <a:cxnLst/>
              <a:rect r="r" b="b" t="t" l="l"/>
              <a:pathLst>
                <a:path h="3640328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3640328"/>
                  </a:lnTo>
                  <a:lnTo>
                    <a:pt x="0" y="364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2" r="0" b="-6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996261" y="3013174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Faster Processing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6261" y="3556397"/>
            <a:ext cx="440962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Automated validation and feedback save significant operator time, accelerating KYC completion.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23229" y="2675930"/>
            <a:ext cx="5236666" cy="2768352"/>
            <a:chOff x="0" y="0"/>
            <a:chExt cx="6982222" cy="36911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6931533" cy="3640328"/>
            </a:xfrm>
            <a:custGeom>
              <a:avLst/>
              <a:gdLst/>
              <a:ahLst/>
              <a:cxnLst/>
              <a:rect r="r" b="b" t="t" l="l"/>
              <a:pathLst>
                <a:path h="3640328" w="6931533">
                  <a:moveTo>
                    <a:pt x="0" y="243840"/>
                  </a:moveTo>
                  <a:cubicBezTo>
                    <a:pt x="0" y="109220"/>
                    <a:pt x="109855" y="0"/>
                    <a:pt x="245491" y="0"/>
                  </a:cubicBezTo>
                  <a:lnTo>
                    <a:pt x="6686042" y="0"/>
                  </a:lnTo>
                  <a:cubicBezTo>
                    <a:pt x="6821551" y="0"/>
                    <a:pt x="6931533" y="109220"/>
                    <a:pt x="6931533" y="243840"/>
                  </a:cubicBezTo>
                  <a:lnTo>
                    <a:pt x="6931533" y="3396488"/>
                  </a:lnTo>
                  <a:cubicBezTo>
                    <a:pt x="6931533" y="3531108"/>
                    <a:pt x="6821678" y="3640328"/>
                    <a:pt x="6686042" y="3640328"/>
                  </a:cubicBezTo>
                  <a:lnTo>
                    <a:pt x="245491" y="3640328"/>
                  </a:lnTo>
                  <a:cubicBezTo>
                    <a:pt x="109982" y="3640328"/>
                    <a:pt x="0" y="3531108"/>
                    <a:pt x="0" y="3396488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82333" cy="3691128"/>
            </a:xfrm>
            <a:custGeom>
              <a:avLst/>
              <a:gdLst/>
              <a:ahLst/>
              <a:cxnLst/>
              <a:rect r="r" b="b" t="t" l="l"/>
              <a:pathLst>
                <a:path h="3691128" w="6982333">
                  <a:moveTo>
                    <a:pt x="0" y="269240"/>
                  </a:moveTo>
                  <a:cubicBezTo>
                    <a:pt x="0" y="120396"/>
                    <a:pt x="121412" y="0"/>
                    <a:pt x="270891" y="0"/>
                  </a:cubicBezTo>
                  <a:lnTo>
                    <a:pt x="6711442" y="0"/>
                  </a:lnTo>
                  <a:lnTo>
                    <a:pt x="6711442" y="25400"/>
                  </a:lnTo>
                  <a:lnTo>
                    <a:pt x="6711442" y="0"/>
                  </a:lnTo>
                  <a:cubicBezTo>
                    <a:pt x="6860922" y="0"/>
                    <a:pt x="6982333" y="120396"/>
                    <a:pt x="6982333" y="269240"/>
                  </a:cubicBezTo>
                  <a:lnTo>
                    <a:pt x="6956933" y="269240"/>
                  </a:lnTo>
                  <a:lnTo>
                    <a:pt x="6982333" y="269240"/>
                  </a:lnTo>
                  <a:lnTo>
                    <a:pt x="6982333" y="3421888"/>
                  </a:lnTo>
                  <a:lnTo>
                    <a:pt x="6956933" y="3421888"/>
                  </a:lnTo>
                  <a:lnTo>
                    <a:pt x="6982333" y="3421888"/>
                  </a:lnTo>
                  <a:cubicBezTo>
                    <a:pt x="6982333" y="3570732"/>
                    <a:pt x="6860922" y="3691128"/>
                    <a:pt x="6711442" y="3691128"/>
                  </a:cubicBezTo>
                  <a:lnTo>
                    <a:pt x="6711442" y="3665728"/>
                  </a:lnTo>
                  <a:lnTo>
                    <a:pt x="6711442" y="3691128"/>
                  </a:lnTo>
                  <a:lnTo>
                    <a:pt x="270891" y="3691128"/>
                  </a:lnTo>
                  <a:lnTo>
                    <a:pt x="270891" y="3665728"/>
                  </a:lnTo>
                  <a:lnTo>
                    <a:pt x="270891" y="3691128"/>
                  </a:lnTo>
                  <a:cubicBezTo>
                    <a:pt x="121412" y="3691128"/>
                    <a:pt x="0" y="3570732"/>
                    <a:pt x="0" y="34218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1888"/>
                  </a:lnTo>
                  <a:lnTo>
                    <a:pt x="25400" y="3421888"/>
                  </a:lnTo>
                  <a:lnTo>
                    <a:pt x="50800" y="3421888"/>
                  </a:lnTo>
                  <a:cubicBezTo>
                    <a:pt x="50800" y="3542411"/>
                    <a:pt x="149098" y="3640328"/>
                    <a:pt x="270891" y="3640328"/>
                  </a:cubicBezTo>
                  <a:lnTo>
                    <a:pt x="6711442" y="3640328"/>
                  </a:lnTo>
                  <a:cubicBezTo>
                    <a:pt x="6833108" y="3640328"/>
                    <a:pt x="6931533" y="3542411"/>
                    <a:pt x="6931533" y="3421888"/>
                  </a:cubicBezTo>
                  <a:lnTo>
                    <a:pt x="6931533" y="269240"/>
                  </a:lnTo>
                  <a:cubicBezTo>
                    <a:pt x="6931533" y="148717"/>
                    <a:pt x="6833236" y="50800"/>
                    <a:pt x="6711442" y="50800"/>
                  </a:cubicBezTo>
                  <a:lnTo>
                    <a:pt x="270891" y="50800"/>
                  </a:lnTo>
                  <a:lnTo>
                    <a:pt x="270891" y="25400"/>
                  </a:lnTo>
                  <a:lnTo>
                    <a:pt x="270891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2004179" y="2694980"/>
            <a:ext cx="152400" cy="2730252"/>
            <a:chOff x="0" y="0"/>
            <a:chExt cx="203200" cy="3640337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203200" cy="3640328"/>
            </a:xfrm>
            <a:custGeom>
              <a:avLst/>
              <a:gdLst/>
              <a:ahLst/>
              <a:cxnLst/>
              <a:rect r="r" b="b" t="t" l="l"/>
              <a:pathLst>
                <a:path h="3640328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3640328"/>
                  </a:lnTo>
                  <a:lnTo>
                    <a:pt x="0" y="3640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2" r="0" b="-62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493824" y="3013174"/>
            <a:ext cx="3902869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Lower Operational Cost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93824" y="3556397"/>
            <a:ext cx="4409777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Reduced manual verification translates directly into cost savings for financial institutions.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105" y="5705326"/>
            <a:ext cx="5236517" cy="3208287"/>
            <a:chOff x="0" y="0"/>
            <a:chExt cx="6982023" cy="427771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25400" y="25400"/>
              <a:ext cx="6931278" cy="4226941"/>
            </a:xfrm>
            <a:custGeom>
              <a:avLst/>
              <a:gdLst/>
              <a:ahLst/>
              <a:cxnLst/>
              <a:rect r="r" b="b" t="t" l="l"/>
              <a:pathLst>
                <a:path h="4226941" w="6931278">
                  <a:moveTo>
                    <a:pt x="0" y="243840"/>
                  </a:moveTo>
                  <a:cubicBezTo>
                    <a:pt x="0" y="109220"/>
                    <a:pt x="109728" y="0"/>
                    <a:pt x="244983" y="0"/>
                  </a:cubicBezTo>
                  <a:lnTo>
                    <a:pt x="6686296" y="0"/>
                  </a:lnTo>
                  <a:cubicBezTo>
                    <a:pt x="6821551" y="0"/>
                    <a:pt x="6931278" y="109220"/>
                    <a:pt x="6931278" y="243840"/>
                  </a:cubicBezTo>
                  <a:lnTo>
                    <a:pt x="6931278" y="3983101"/>
                  </a:lnTo>
                  <a:cubicBezTo>
                    <a:pt x="6931278" y="4117721"/>
                    <a:pt x="6821551" y="4226941"/>
                    <a:pt x="6686296" y="4226941"/>
                  </a:cubicBezTo>
                  <a:lnTo>
                    <a:pt x="244983" y="4226941"/>
                  </a:lnTo>
                  <a:cubicBezTo>
                    <a:pt x="109728" y="4226941"/>
                    <a:pt x="0" y="4117721"/>
                    <a:pt x="0" y="3983101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82078" cy="4277741"/>
            </a:xfrm>
            <a:custGeom>
              <a:avLst/>
              <a:gdLst/>
              <a:ahLst/>
              <a:cxnLst/>
              <a:rect r="r" b="b" t="t" l="l"/>
              <a:pathLst>
                <a:path h="4277741" w="6982078">
                  <a:moveTo>
                    <a:pt x="0" y="269240"/>
                  </a:moveTo>
                  <a:cubicBezTo>
                    <a:pt x="0" y="120396"/>
                    <a:pt x="121158" y="0"/>
                    <a:pt x="270383" y="0"/>
                  </a:cubicBezTo>
                  <a:lnTo>
                    <a:pt x="6711696" y="0"/>
                  </a:lnTo>
                  <a:lnTo>
                    <a:pt x="6711696" y="25400"/>
                  </a:lnTo>
                  <a:lnTo>
                    <a:pt x="6711696" y="0"/>
                  </a:lnTo>
                  <a:cubicBezTo>
                    <a:pt x="6860921" y="0"/>
                    <a:pt x="6982078" y="120396"/>
                    <a:pt x="6982078" y="269240"/>
                  </a:cubicBezTo>
                  <a:lnTo>
                    <a:pt x="6956678" y="269240"/>
                  </a:lnTo>
                  <a:lnTo>
                    <a:pt x="6982078" y="269240"/>
                  </a:lnTo>
                  <a:lnTo>
                    <a:pt x="6982078" y="4008501"/>
                  </a:lnTo>
                  <a:lnTo>
                    <a:pt x="6956678" y="4008501"/>
                  </a:lnTo>
                  <a:lnTo>
                    <a:pt x="6982078" y="4008501"/>
                  </a:lnTo>
                  <a:cubicBezTo>
                    <a:pt x="6982078" y="4157345"/>
                    <a:pt x="6860921" y="4277741"/>
                    <a:pt x="6711696" y="4277741"/>
                  </a:cubicBezTo>
                  <a:lnTo>
                    <a:pt x="6711696" y="4252341"/>
                  </a:lnTo>
                  <a:lnTo>
                    <a:pt x="6711696" y="4277741"/>
                  </a:lnTo>
                  <a:lnTo>
                    <a:pt x="270383" y="4277741"/>
                  </a:lnTo>
                  <a:lnTo>
                    <a:pt x="270383" y="4252341"/>
                  </a:lnTo>
                  <a:lnTo>
                    <a:pt x="270383" y="4277741"/>
                  </a:lnTo>
                  <a:cubicBezTo>
                    <a:pt x="121158" y="4277741"/>
                    <a:pt x="0" y="4157218"/>
                    <a:pt x="0" y="400850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008501"/>
                  </a:lnTo>
                  <a:lnTo>
                    <a:pt x="25400" y="4008501"/>
                  </a:lnTo>
                  <a:lnTo>
                    <a:pt x="50800" y="4008501"/>
                  </a:lnTo>
                  <a:cubicBezTo>
                    <a:pt x="50800" y="4129024"/>
                    <a:pt x="148971" y="4226941"/>
                    <a:pt x="270383" y="4226941"/>
                  </a:cubicBezTo>
                  <a:lnTo>
                    <a:pt x="6711696" y="4226941"/>
                  </a:lnTo>
                  <a:cubicBezTo>
                    <a:pt x="6833108" y="4226941"/>
                    <a:pt x="6931278" y="4129024"/>
                    <a:pt x="6931278" y="4008501"/>
                  </a:cubicBezTo>
                  <a:lnTo>
                    <a:pt x="6931278" y="269240"/>
                  </a:lnTo>
                  <a:cubicBezTo>
                    <a:pt x="6931278" y="148717"/>
                    <a:pt x="6833108" y="50800"/>
                    <a:pt x="6711696" y="50800"/>
                  </a:cubicBezTo>
                  <a:lnTo>
                    <a:pt x="270383" y="50800"/>
                  </a:lnTo>
                  <a:lnTo>
                    <a:pt x="270383" y="25400"/>
                  </a:lnTo>
                  <a:lnTo>
                    <a:pt x="270383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1009055" y="5724376"/>
            <a:ext cx="152400" cy="3170187"/>
            <a:chOff x="0" y="0"/>
            <a:chExt cx="203200" cy="4226917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203200" cy="4226941"/>
            </a:xfrm>
            <a:custGeom>
              <a:avLst/>
              <a:gdLst/>
              <a:ahLst/>
              <a:cxnLst/>
              <a:rect r="r" b="b" t="t" l="l"/>
              <a:pathLst>
                <a:path h="422694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4226941"/>
                  </a:lnTo>
                  <a:lnTo>
                    <a:pt x="0" y="4226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5" r="0" b="-25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498699" y="6042571"/>
            <a:ext cx="4409629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Higher Customer Conversion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98699" y="7025729"/>
            <a:ext cx="440962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A frictionless and transparent KYC journey significantly increases onboarding success.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525666" y="5705326"/>
            <a:ext cx="5236517" cy="3208287"/>
            <a:chOff x="0" y="0"/>
            <a:chExt cx="6982023" cy="427771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25400" y="25400"/>
              <a:ext cx="6931278" cy="4226941"/>
            </a:xfrm>
            <a:custGeom>
              <a:avLst/>
              <a:gdLst/>
              <a:ahLst/>
              <a:cxnLst/>
              <a:rect r="r" b="b" t="t" l="l"/>
              <a:pathLst>
                <a:path h="4226941" w="6931278">
                  <a:moveTo>
                    <a:pt x="0" y="243840"/>
                  </a:moveTo>
                  <a:cubicBezTo>
                    <a:pt x="0" y="109220"/>
                    <a:pt x="109728" y="0"/>
                    <a:pt x="244983" y="0"/>
                  </a:cubicBezTo>
                  <a:lnTo>
                    <a:pt x="6686296" y="0"/>
                  </a:lnTo>
                  <a:cubicBezTo>
                    <a:pt x="6821551" y="0"/>
                    <a:pt x="6931278" y="109220"/>
                    <a:pt x="6931278" y="243840"/>
                  </a:cubicBezTo>
                  <a:lnTo>
                    <a:pt x="6931278" y="3983101"/>
                  </a:lnTo>
                  <a:cubicBezTo>
                    <a:pt x="6931278" y="4117721"/>
                    <a:pt x="6821551" y="4226941"/>
                    <a:pt x="6686296" y="4226941"/>
                  </a:cubicBezTo>
                  <a:lnTo>
                    <a:pt x="244983" y="4226941"/>
                  </a:lnTo>
                  <a:cubicBezTo>
                    <a:pt x="109728" y="4226941"/>
                    <a:pt x="0" y="4117721"/>
                    <a:pt x="0" y="3983101"/>
                  </a:cubicBez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982078" cy="4277741"/>
            </a:xfrm>
            <a:custGeom>
              <a:avLst/>
              <a:gdLst/>
              <a:ahLst/>
              <a:cxnLst/>
              <a:rect r="r" b="b" t="t" l="l"/>
              <a:pathLst>
                <a:path h="4277741" w="6982078">
                  <a:moveTo>
                    <a:pt x="0" y="269240"/>
                  </a:moveTo>
                  <a:cubicBezTo>
                    <a:pt x="0" y="120396"/>
                    <a:pt x="121158" y="0"/>
                    <a:pt x="270383" y="0"/>
                  </a:cubicBezTo>
                  <a:lnTo>
                    <a:pt x="6711696" y="0"/>
                  </a:lnTo>
                  <a:lnTo>
                    <a:pt x="6711696" y="25400"/>
                  </a:lnTo>
                  <a:lnTo>
                    <a:pt x="6711696" y="0"/>
                  </a:lnTo>
                  <a:cubicBezTo>
                    <a:pt x="6860921" y="0"/>
                    <a:pt x="6982078" y="120396"/>
                    <a:pt x="6982078" y="269240"/>
                  </a:cubicBezTo>
                  <a:lnTo>
                    <a:pt x="6956678" y="269240"/>
                  </a:lnTo>
                  <a:lnTo>
                    <a:pt x="6982078" y="269240"/>
                  </a:lnTo>
                  <a:lnTo>
                    <a:pt x="6982078" y="4008501"/>
                  </a:lnTo>
                  <a:lnTo>
                    <a:pt x="6956678" y="4008501"/>
                  </a:lnTo>
                  <a:lnTo>
                    <a:pt x="6982078" y="4008501"/>
                  </a:lnTo>
                  <a:cubicBezTo>
                    <a:pt x="6982078" y="4157345"/>
                    <a:pt x="6860921" y="4277741"/>
                    <a:pt x="6711696" y="4277741"/>
                  </a:cubicBezTo>
                  <a:lnTo>
                    <a:pt x="6711696" y="4252341"/>
                  </a:lnTo>
                  <a:lnTo>
                    <a:pt x="6711696" y="4277741"/>
                  </a:lnTo>
                  <a:lnTo>
                    <a:pt x="270383" y="4277741"/>
                  </a:lnTo>
                  <a:lnTo>
                    <a:pt x="270383" y="4252341"/>
                  </a:lnTo>
                  <a:lnTo>
                    <a:pt x="270383" y="4277741"/>
                  </a:lnTo>
                  <a:cubicBezTo>
                    <a:pt x="121158" y="4277741"/>
                    <a:pt x="0" y="4157218"/>
                    <a:pt x="0" y="4008501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008501"/>
                  </a:lnTo>
                  <a:lnTo>
                    <a:pt x="25400" y="4008501"/>
                  </a:lnTo>
                  <a:lnTo>
                    <a:pt x="50800" y="4008501"/>
                  </a:lnTo>
                  <a:cubicBezTo>
                    <a:pt x="50800" y="4129024"/>
                    <a:pt x="148971" y="4226941"/>
                    <a:pt x="270383" y="4226941"/>
                  </a:cubicBezTo>
                  <a:lnTo>
                    <a:pt x="6711696" y="4226941"/>
                  </a:lnTo>
                  <a:cubicBezTo>
                    <a:pt x="6833108" y="4226941"/>
                    <a:pt x="6931278" y="4129024"/>
                    <a:pt x="6931278" y="4008501"/>
                  </a:cubicBezTo>
                  <a:lnTo>
                    <a:pt x="6931278" y="269240"/>
                  </a:lnTo>
                  <a:cubicBezTo>
                    <a:pt x="6931278" y="148717"/>
                    <a:pt x="6833108" y="50800"/>
                    <a:pt x="6711696" y="50800"/>
                  </a:cubicBezTo>
                  <a:lnTo>
                    <a:pt x="270383" y="50800"/>
                  </a:lnTo>
                  <a:lnTo>
                    <a:pt x="270383" y="25400"/>
                  </a:lnTo>
                  <a:lnTo>
                    <a:pt x="270383" y="50800"/>
                  </a:lnTo>
                  <a:cubicBezTo>
                    <a:pt x="148971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5D606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6506616" y="5724376"/>
            <a:ext cx="152400" cy="3170187"/>
            <a:chOff x="0" y="0"/>
            <a:chExt cx="203200" cy="4226917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203200" cy="4226941"/>
            </a:xfrm>
            <a:custGeom>
              <a:avLst/>
              <a:gdLst/>
              <a:ahLst/>
              <a:cxnLst/>
              <a:rect r="r" b="b" t="t" l="l"/>
              <a:pathLst>
                <a:path h="4226941" w="203200">
                  <a:moveTo>
                    <a:pt x="0" y="0"/>
                  </a:moveTo>
                  <a:lnTo>
                    <a:pt x="203200" y="0"/>
                  </a:lnTo>
                  <a:lnTo>
                    <a:pt x="203200" y="4226941"/>
                  </a:lnTo>
                  <a:lnTo>
                    <a:pt x="0" y="4226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5" r="0" b="-25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6996261" y="6042571"/>
            <a:ext cx="4409629" cy="89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Enhanced Fraud Protection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996261" y="7025729"/>
            <a:ext cx="4409629" cy="153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Proactive duplicate checks and identity verification rules fortify security and compliance.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81A2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5283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47155" y="1046261"/>
            <a:ext cx="6908452" cy="73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Scalable Technology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2392" y="2372618"/>
            <a:ext cx="16203215" cy="6844159"/>
            <a:chOff x="0" y="0"/>
            <a:chExt cx="21604287" cy="912554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04351" cy="9125458"/>
            </a:xfrm>
            <a:custGeom>
              <a:avLst/>
              <a:gdLst/>
              <a:ahLst/>
              <a:cxnLst/>
              <a:rect r="r" b="b" t="t" l="l"/>
              <a:pathLst>
                <a:path h="9125458" w="21604351">
                  <a:moveTo>
                    <a:pt x="0" y="66167"/>
                  </a:moveTo>
                  <a:cubicBezTo>
                    <a:pt x="0" y="29591"/>
                    <a:pt x="29718" y="0"/>
                    <a:pt x="66294" y="0"/>
                  </a:cubicBezTo>
                  <a:lnTo>
                    <a:pt x="21538057" y="0"/>
                  </a:lnTo>
                  <a:lnTo>
                    <a:pt x="21538057" y="6350"/>
                  </a:lnTo>
                  <a:lnTo>
                    <a:pt x="21538057" y="0"/>
                  </a:lnTo>
                  <a:cubicBezTo>
                    <a:pt x="21574633" y="0"/>
                    <a:pt x="21604351" y="29591"/>
                    <a:pt x="21604351" y="66167"/>
                  </a:cubicBezTo>
                  <a:lnTo>
                    <a:pt x="21598001" y="66167"/>
                  </a:lnTo>
                  <a:lnTo>
                    <a:pt x="21604351" y="66167"/>
                  </a:lnTo>
                  <a:lnTo>
                    <a:pt x="21604351" y="9059291"/>
                  </a:lnTo>
                  <a:lnTo>
                    <a:pt x="21598001" y="9059291"/>
                  </a:lnTo>
                  <a:lnTo>
                    <a:pt x="21604351" y="9059291"/>
                  </a:lnTo>
                  <a:cubicBezTo>
                    <a:pt x="21604351" y="9095867"/>
                    <a:pt x="21574633" y="9125458"/>
                    <a:pt x="21538057" y="9125458"/>
                  </a:cubicBezTo>
                  <a:lnTo>
                    <a:pt x="21538057" y="9119108"/>
                  </a:lnTo>
                  <a:lnTo>
                    <a:pt x="21538057" y="9125458"/>
                  </a:lnTo>
                  <a:lnTo>
                    <a:pt x="66294" y="9125458"/>
                  </a:lnTo>
                  <a:lnTo>
                    <a:pt x="66294" y="9119108"/>
                  </a:lnTo>
                  <a:lnTo>
                    <a:pt x="66294" y="9125458"/>
                  </a:lnTo>
                  <a:cubicBezTo>
                    <a:pt x="29718" y="9125458"/>
                    <a:pt x="0" y="9095867"/>
                    <a:pt x="0" y="9059291"/>
                  </a:cubicBezTo>
                  <a:lnTo>
                    <a:pt x="0" y="66167"/>
                  </a:lnTo>
                  <a:lnTo>
                    <a:pt x="6350" y="66167"/>
                  </a:lnTo>
                  <a:lnTo>
                    <a:pt x="0" y="66167"/>
                  </a:lnTo>
                  <a:moveTo>
                    <a:pt x="12700" y="66167"/>
                  </a:moveTo>
                  <a:lnTo>
                    <a:pt x="12700" y="9059291"/>
                  </a:lnTo>
                  <a:lnTo>
                    <a:pt x="6350" y="9059291"/>
                  </a:lnTo>
                  <a:lnTo>
                    <a:pt x="12700" y="9059291"/>
                  </a:lnTo>
                  <a:cubicBezTo>
                    <a:pt x="12700" y="9088882"/>
                    <a:pt x="36703" y="9112758"/>
                    <a:pt x="66294" y="9112758"/>
                  </a:cubicBezTo>
                  <a:lnTo>
                    <a:pt x="21538057" y="9112758"/>
                  </a:lnTo>
                  <a:cubicBezTo>
                    <a:pt x="21567648" y="9112758"/>
                    <a:pt x="21591651" y="9088755"/>
                    <a:pt x="21591651" y="9059291"/>
                  </a:cubicBezTo>
                  <a:lnTo>
                    <a:pt x="21591651" y="66167"/>
                  </a:lnTo>
                  <a:cubicBezTo>
                    <a:pt x="21591651" y="36576"/>
                    <a:pt x="21567648" y="12700"/>
                    <a:pt x="21538057" y="12700"/>
                  </a:cubicBezTo>
                  <a:lnTo>
                    <a:pt x="66294" y="12700"/>
                  </a:lnTo>
                  <a:lnTo>
                    <a:pt x="66294" y="6350"/>
                  </a:lnTo>
                  <a:lnTo>
                    <a:pt x="66294" y="12700"/>
                  </a:lnTo>
                  <a:cubicBezTo>
                    <a:pt x="36703" y="12700"/>
                    <a:pt x="12700" y="36703"/>
                    <a:pt x="12700" y="66167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56680" y="2386905"/>
            <a:ext cx="16174641" cy="817960"/>
            <a:chOff x="0" y="0"/>
            <a:chExt cx="21566188" cy="10906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66251" cy="1090676"/>
            </a:xfrm>
            <a:custGeom>
              <a:avLst/>
              <a:gdLst/>
              <a:ahLst/>
              <a:cxnLst/>
              <a:rect r="r" b="b" t="t" l="l"/>
              <a:pathLst>
                <a:path h="1090676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090676"/>
                  </a:lnTo>
                  <a:lnTo>
                    <a:pt x="0" y="109067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355824" y="2556868"/>
            <a:ext cx="2631876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Layer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95515" y="2556868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Tech Used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5371" y="2556868"/>
            <a:ext cx="3520231" cy="458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Lora"/>
                <a:ea typeface="Lora"/>
                <a:cs typeface="Lora"/>
                <a:sym typeface="Lora"/>
              </a:rPr>
              <a:t>Reason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6680" y="3204865"/>
            <a:ext cx="16174641" cy="856804"/>
            <a:chOff x="0" y="0"/>
            <a:chExt cx="21566188" cy="11424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1355824" y="3298626"/>
            <a:ext cx="26318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Frontend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95515" y="3298626"/>
            <a:ext cx="5862043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React + Vite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65371" y="3298626"/>
            <a:ext cx="5866805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Fast UI, smooth user experience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56680" y="4061669"/>
            <a:ext cx="16174641" cy="856804"/>
            <a:chOff x="0" y="0"/>
            <a:chExt cx="21566188" cy="11424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355824" y="4155430"/>
            <a:ext cx="26318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Styling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95515" y="4155430"/>
            <a:ext cx="5862043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TailwindCSS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065371" y="4155430"/>
            <a:ext cx="5866805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Clean, modern banking UI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56680" y="4918472"/>
            <a:ext cx="16174641" cy="856804"/>
            <a:chOff x="0" y="0"/>
            <a:chExt cx="21566188" cy="11424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355824" y="5012234"/>
            <a:ext cx="26318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OCR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595515" y="5012234"/>
            <a:ext cx="5862043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Tesseract.js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65371" y="5012234"/>
            <a:ext cx="5866805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Robust text extraction from images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56680" y="5775275"/>
            <a:ext cx="16174641" cy="856804"/>
            <a:chOff x="0" y="0"/>
            <a:chExt cx="21566188" cy="114240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1355824" y="5869038"/>
            <a:ext cx="26318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Backend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95515" y="5869038"/>
            <a:ext cx="5862043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Node.js + Express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65371" y="5869038"/>
            <a:ext cx="5866805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Lightweight and scalable API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56680" y="6632079"/>
            <a:ext cx="16174641" cy="856804"/>
            <a:chOff x="0" y="0"/>
            <a:chExt cx="21566188" cy="114240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1355824" y="6725841"/>
            <a:ext cx="26318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Database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595515" y="6725841"/>
            <a:ext cx="5862043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MongoDB Atlas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065371" y="6725841"/>
            <a:ext cx="5866805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Flexible schema, cloud-native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056680" y="7488882"/>
            <a:ext cx="16174641" cy="856804"/>
            <a:chOff x="0" y="0"/>
            <a:chExt cx="21566188" cy="114240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1355824" y="7582644"/>
            <a:ext cx="26318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Storage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595515" y="7582644"/>
            <a:ext cx="5862043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Cloudinary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065371" y="7582644"/>
            <a:ext cx="5866805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Secure and CDN-based asset management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056680" y="8345686"/>
            <a:ext cx="16174641" cy="856804"/>
            <a:chOff x="0" y="0"/>
            <a:chExt cx="21566188" cy="114240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1566251" cy="1142365"/>
            </a:xfrm>
            <a:custGeom>
              <a:avLst/>
              <a:gdLst/>
              <a:ahLst/>
              <a:cxnLst/>
              <a:rect r="r" b="b" t="t" l="l"/>
              <a:pathLst>
                <a:path h="1142365" w="21566251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6" id="46"/>
          <p:cNvSpPr txBox="true"/>
          <p:nvPr/>
        </p:nvSpPr>
        <p:spPr>
          <a:xfrm rot="0">
            <a:off x="1355824" y="8439447"/>
            <a:ext cx="2631876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Deployment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595515" y="8439447"/>
            <a:ext cx="5862043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Vercel + Render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65371" y="8439447"/>
            <a:ext cx="5866805" cy="57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6E5EF"/>
                </a:solidFill>
                <a:latin typeface="Source Sans 3"/>
                <a:ea typeface="Source Sans 3"/>
                <a:cs typeface="Source Sans 3"/>
                <a:sym typeface="Source Sans 3"/>
              </a:rPr>
              <a:t>Reliable cloud deployment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DAG7GIHphx8</dc:identifier>
  <dcterms:modified xsi:type="dcterms:W3CDTF">2011-08-01T06:04:30Z</dcterms:modified>
  <cp:revision>1</cp:revision>
</cp:coreProperties>
</file>